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257" r:id="rId2"/>
    <p:sldId id="282" r:id="rId3"/>
    <p:sldId id="293" r:id="rId4"/>
    <p:sldId id="280" r:id="rId5"/>
    <p:sldId id="278" r:id="rId6"/>
    <p:sldId id="283" r:id="rId7"/>
    <p:sldId id="285" r:id="rId8"/>
    <p:sldId id="305" r:id="rId9"/>
    <p:sldId id="286" r:id="rId10"/>
    <p:sldId id="311" r:id="rId11"/>
    <p:sldId id="312" r:id="rId12"/>
    <p:sldId id="313" r:id="rId13"/>
    <p:sldId id="324" r:id="rId14"/>
    <p:sldId id="314" r:id="rId15"/>
    <p:sldId id="325" r:id="rId16"/>
    <p:sldId id="321" r:id="rId17"/>
    <p:sldId id="322" r:id="rId18"/>
    <p:sldId id="323" r:id="rId19"/>
    <p:sldId id="290" r:id="rId20"/>
    <p:sldId id="287" r:id="rId21"/>
    <p:sldId id="291" r:id="rId22"/>
    <p:sldId id="28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0" autoAdjust="0"/>
  </p:normalViewPr>
  <p:slideViewPr>
    <p:cSldViewPr>
      <p:cViewPr>
        <p:scale>
          <a:sx n="112" d="100"/>
          <a:sy n="112" d="100"/>
        </p:scale>
        <p:origin x="15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jeo2\Desktop\CustomSearch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xjeo2\Desktop\CustomSearch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CustomSearch!$T$77:$T$81</c:f>
              <c:strCache>
                <c:ptCount val="5"/>
                <c:pt idx="0">
                  <c:v>Academia</c:v>
                </c:pt>
                <c:pt idx="1">
                  <c:v>Govt/Public</c:v>
                </c:pt>
                <c:pt idx="2">
                  <c:v>Industry</c:v>
                </c:pt>
                <c:pt idx="3">
                  <c:v>Non-Profit</c:v>
                </c:pt>
                <c:pt idx="4">
                  <c:v>Other</c:v>
                </c:pt>
              </c:strCache>
            </c:strRef>
          </c:cat>
          <c:val>
            <c:numRef>
              <c:f>CustomSearch!$U$77:$U$81</c:f>
              <c:numCache>
                <c:formatCode>General</c:formatCode>
                <c:ptCount val="5"/>
                <c:pt idx="0">
                  <c:v>81</c:v>
                </c:pt>
                <c:pt idx="1">
                  <c:v>5</c:v>
                </c:pt>
                <c:pt idx="2">
                  <c:v>27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Student</a:t>
                    </a:r>
                    <a:r>
                      <a:rPr lang="en-US"/>
                      <a:t>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CustomSearch!$T$19:$T$24</c:f>
              <c:strCache>
                <c:ptCount val="6"/>
                <c:pt idx="0">
                  <c:v>Early Career</c:v>
                </c:pt>
                <c:pt idx="1">
                  <c:v>Mid Career</c:v>
                </c:pt>
                <c:pt idx="2">
                  <c:v>Senior</c:v>
                </c:pt>
                <c:pt idx="3">
                  <c:v>Post-Docs</c:v>
                </c:pt>
                <c:pt idx="4">
                  <c:v>Student</c:v>
                </c:pt>
                <c:pt idx="5">
                  <c:v>Other</c:v>
                </c:pt>
              </c:strCache>
            </c:strRef>
          </c:cat>
          <c:val>
            <c:numRef>
              <c:f>CustomSearch!$U$19:$U$24</c:f>
              <c:numCache>
                <c:formatCode>General</c:formatCode>
                <c:ptCount val="6"/>
                <c:pt idx="0">
                  <c:v>31</c:v>
                </c:pt>
                <c:pt idx="1">
                  <c:v>26</c:v>
                </c:pt>
                <c:pt idx="2">
                  <c:v>6</c:v>
                </c:pt>
                <c:pt idx="3">
                  <c:v>17</c:v>
                </c:pt>
                <c:pt idx="4">
                  <c:v>40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4FAC08-9066-4656-8F39-B7CAEF3F60DF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C9C3CC-BE8C-48C6-AC56-9E8AA1623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0AFAC-E38E-4000-A09E-AE182068A46B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E1FC-80C8-41AC-8B6C-7E501F703A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graduate students, retirees, post-docs, professionals in academia, education, medical communication, venture capital, non-profit organizations and more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0467-684C-4D0A-80D9-30622496EE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graduate students, retirees, post-docs, professionals in academia, education, medical communication, venture capital, non-profit organizations and more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0467-684C-4D0A-80D9-30622496EE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0467-684C-4D0A-80D9-30622496EE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graduate students, retirees, post-docs, professionals in academia, education, medical communication, venture capital, non-profit organizations and more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0467-684C-4D0A-80D9-30622496EE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graduate students, retirees, post-docs, professionals in academia, education, medical communication, venture capital, non-profit organizations and more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0467-684C-4D0A-80D9-30622496EE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WIS LogoYOUR2new_Pantone2756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6040438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8200" cy="2514600"/>
          </a:xfrm>
          <a:prstGeom prst="rect">
            <a:avLst/>
          </a:prstGeom>
          <a:solidFill>
            <a:srgbClr val="FFB8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6320"/>
            <a:ext cx="7772400" cy="1040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5520"/>
            <a:ext cx="6400800" cy="12496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fld id="{6521C794-590C-473C-967A-47172BF3DB52}" type="datetimeFigureOut">
              <a:rPr lang="en-US" smtClean="0">
                <a:solidFill>
                  <a:srgbClr val="8064A2"/>
                </a:solidFill>
              </a:rPr>
              <a:pPr/>
              <a:t>2/21/2017</a:t>
            </a:fld>
            <a:endParaRPr lang="en-US">
              <a:solidFill>
                <a:srgbClr val="8064A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endParaRPr lang="en-US">
              <a:solidFill>
                <a:srgbClr val="8064A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fld id="{7A1F6C6A-65B6-4726-BCB2-3B05A8F8CF88}" type="slidenum">
              <a:rPr lang="en-US" smtClean="0">
                <a:solidFill>
                  <a:srgbClr val="8064A2"/>
                </a:solidFill>
              </a:rPr>
              <a:pPr/>
              <a:t>‹#›</a:t>
            </a:fld>
            <a:endParaRPr lang="en-US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4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92D050"/>
              </a:buClr>
              <a:defRPr lang="en-US" sz="32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  <a:defRPr lang="en-US" sz="24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fld id="{6521C794-590C-473C-967A-47172BF3DB52}" type="datetimeFigureOut">
              <a:rPr lang="en-US" smtClean="0">
                <a:solidFill>
                  <a:srgbClr val="8064A2"/>
                </a:solidFill>
              </a:rPr>
              <a:pPr/>
              <a:t>2/21/2017</a:t>
            </a:fld>
            <a:endParaRPr lang="en-US">
              <a:solidFill>
                <a:srgbClr val="8064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fld id="{7A1F6C6A-65B6-4726-BCB2-3B05A8F8CF88}" type="slidenum">
              <a:rPr lang="en-US" smtClean="0">
                <a:solidFill>
                  <a:srgbClr val="8064A2"/>
                </a:solidFill>
              </a:rPr>
              <a:pPr/>
              <a:t>‹#›</a:t>
            </a:fld>
            <a:endParaRPr lang="en-US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5824DA-7F37-411B-AF99-6A308E7958C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DCA3-66F5-4CC8-BFA2-CDAE00CBE5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0A82-210E-4C9C-983F-4B125A212E2A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DBAC-2E16-4AE6-8C85-F2741F334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0A82-210E-4C9C-983F-4B125A212E2A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DBAC-2E16-4AE6-8C85-F2741F334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521C794-590C-473C-967A-47172BF3DB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A1F6C6A-65B6-4726-BCB2-3B05A8F8C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AWIS LogoYOUR2new_Pantone2756(2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6096000"/>
            <a:ext cx="1862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533400" cy="1447800"/>
          </a:xfrm>
          <a:prstGeom prst="rect">
            <a:avLst/>
          </a:prstGeom>
          <a:solidFill>
            <a:srgbClr val="FFB8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6780213"/>
            <a:ext cx="6400800" cy="1587"/>
          </a:xfrm>
          <a:prstGeom prst="line">
            <a:avLst/>
          </a:prstGeom>
          <a:ln w="25400">
            <a:solidFill>
              <a:srgbClr val="FFB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7277100" y="5370513"/>
            <a:ext cx="2820987" cy="1588"/>
          </a:xfrm>
          <a:prstGeom prst="line">
            <a:avLst/>
          </a:prstGeom>
          <a:ln w="25400">
            <a:solidFill>
              <a:srgbClr val="FFB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8064A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4A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4A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4A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64A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charset="2"/>
        <a:buChar char="§"/>
        <a:defRPr sz="3200" kern="1200">
          <a:solidFill>
            <a:srgbClr val="8064A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charset="2"/>
        <a:buChar char="§"/>
        <a:defRPr sz="2800" kern="1200">
          <a:solidFill>
            <a:srgbClr val="8064A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charset="2"/>
        <a:buChar char="§"/>
        <a:defRPr sz="2400" kern="1200">
          <a:solidFill>
            <a:srgbClr val="8064A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charset="2"/>
        <a:buChar char="§"/>
        <a:defRPr lang="en-US" sz="2000" kern="1200" dirty="0">
          <a:solidFill>
            <a:srgbClr val="8064A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charset="2"/>
        <a:buChar char="§"/>
        <a:defRPr sz="2000" kern="1200">
          <a:solidFill>
            <a:srgbClr val="8064A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openxmlformats.org/officeDocument/2006/relationships/image" Target="../media/image34.gif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6.png"/><Relationship Id="rId12" Type="http://schemas.openxmlformats.org/officeDocument/2006/relationships/hyperlink" Target="http://www.iinano.org/index.htm" TargetMode="Externa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northshore.org/" TargetMode="External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2.gif"/><Relationship Id="rId10" Type="http://schemas.openxmlformats.org/officeDocument/2006/relationships/image" Target="../media/image29.png"/><Relationship Id="rId19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hyperlink" Target="http://www.projectexploration.org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is-chicag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i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Verdana" pitchFamily="34" charset="0"/>
              </a:rPr>
              <a:t>Promoting women in science, technology, mathematics and engineering (STEM)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endParaRPr lang="en-US" sz="18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24968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February 21, 2017</a:t>
            </a:r>
          </a:p>
          <a:p>
            <a:pPr>
              <a:defRPr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Loyola University Medical Center -Maywood</a:t>
            </a:r>
          </a:p>
          <a:p>
            <a:pPr eaLnBrk="1" hangingPunct="1">
              <a:defRPr/>
            </a:pPr>
            <a:endParaRPr lang="en-US" dirty="0" smtClean="0">
              <a:solidFill>
                <a:srgbClr val="8064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791200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 </a:t>
            </a:r>
            <a:r>
              <a:rPr lang="en-US" dirty="0" err="1" smtClean="0"/>
              <a:t>Shulla-Mesi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Senior Scientist-Abbott Diagnostics</a:t>
            </a:r>
          </a:p>
          <a:p>
            <a:r>
              <a:rPr lang="en-US" dirty="0" smtClean="0"/>
              <a:t>Industry </a:t>
            </a:r>
            <a:r>
              <a:rPr lang="en-US" dirty="0" err="1" smtClean="0"/>
              <a:t>Liasion</a:t>
            </a:r>
            <a:r>
              <a:rPr lang="en-US" dirty="0" smtClean="0"/>
              <a:t> – AWIS Chicago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416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Barbara Di Eugenio, PhD</a:t>
            </a:r>
          </a:p>
          <a:p>
            <a:r>
              <a:rPr lang="en-US" dirty="0" smtClean="0"/>
              <a:t>Professor – University of Illinois at Chicago</a:t>
            </a:r>
          </a:p>
          <a:p>
            <a:r>
              <a:rPr lang="en-US" dirty="0" smtClean="0"/>
              <a:t>VP for Finance – AWIS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1105580"/>
          </a:xfrm>
        </p:spPr>
        <p:txBody>
          <a:bodyPr/>
          <a:lstStyle/>
          <a:p>
            <a:r>
              <a:rPr lang="en-US" sz="4800" i="1" dirty="0" smtClean="0"/>
              <a:t>Science &amp; Self </a:t>
            </a:r>
            <a:r>
              <a:rPr lang="en-US" sz="4800" dirty="0" smtClean="0"/>
              <a:t>Speaker Series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58316" y="4076020"/>
            <a:ext cx="5602705" cy="171518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“</a:t>
            </a:r>
            <a:r>
              <a:rPr lang="en-US" sz="2000" i="1" dirty="0" smtClean="0"/>
              <a:t>Reclaim Your Time and Connect with Yourself”</a:t>
            </a:r>
          </a:p>
          <a:p>
            <a:pPr marL="914400" lvl="2" indent="0" algn="ctr">
              <a:buNone/>
            </a:pPr>
            <a:r>
              <a:rPr lang="en-US" sz="2000" dirty="0" smtClean="0"/>
              <a:t>Dana </a:t>
            </a:r>
            <a:r>
              <a:rPr lang="en-US" sz="2000" dirty="0" err="1" smtClean="0"/>
              <a:t>Samardzich</a:t>
            </a:r>
            <a:endParaRPr lang="en-US" sz="2000" dirty="0" smtClean="0"/>
          </a:p>
          <a:p>
            <a:pPr marL="914400" lvl="2" indent="0" algn="ctr">
              <a:buNone/>
            </a:pPr>
            <a:r>
              <a:rPr lang="en-US" sz="2000" dirty="0" smtClean="0"/>
              <a:t>Optimal Balance Coaching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-260183" y="1752600"/>
            <a:ext cx="5806440" cy="16764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2000" dirty="0"/>
              <a:t>“</a:t>
            </a:r>
            <a:r>
              <a:rPr lang="en-US" sz="2000" i="1" dirty="0"/>
              <a:t>Smooth Transitions: Taking the First Steps to a Fulfilling Career in Science”</a:t>
            </a:r>
          </a:p>
          <a:p>
            <a:pPr marL="914400" lvl="2" indent="0" algn="ctr">
              <a:buNone/>
            </a:pPr>
            <a:r>
              <a:rPr lang="en-US" sz="2000" dirty="0"/>
              <a:t>Joanne </a:t>
            </a:r>
            <a:r>
              <a:rPr lang="en-US" sz="2000" dirty="0" err="1" smtClean="0"/>
              <a:t>Kamens</a:t>
            </a:r>
            <a:r>
              <a:rPr lang="en-US" sz="2000" dirty="0" smtClean="0"/>
              <a:t>, Ph.D.</a:t>
            </a:r>
          </a:p>
          <a:p>
            <a:pPr marL="914400" lvl="2" indent="0" algn="ctr">
              <a:buNone/>
            </a:pPr>
            <a:r>
              <a:rPr lang="en-US" sz="2000" dirty="0" smtClean="0"/>
              <a:t>Executive </a:t>
            </a:r>
            <a:r>
              <a:rPr lang="en-US" sz="2000" dirty="0"/>
              <a:t>Director, </a:t>
            </a:r>
            <a:r>
              <a:rPr lang="en-US" sz="2000" dirty="0" err="1"/>
              <a:t>Addgene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903" y="1596148"/>
            <a:ext cx="3348038" cy="223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97" y="4051957"/>
            <a:ext cx="1952625" cy="27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Speed Networking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Partner event with Northwestern University’s </a:t>
            </a:r>
            <a:r>
              <a:rPr lang="en-US" dirty="0"/>
              <a:t>Association for Women in Chemistry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34" y="2601814"/>
            <a:ext cx="4673732" cy="35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CPS Science </a:t>
            </a:r>
            <a:r>
              <a:rPr lang="en-US" dirty="0"/>
              <a:t>F</a:t>
            </a:r>
            <a:r>
              <a:rPr lang="en-US" dirty="0" smtClean="0"/>
              <a:t>air</a:t>
            </a:r>
            <a:endParaRPr lang="en-US" sz="3200" dirty="0"/>
          </a:p>
        </p:txBody>
      </p:sp>
      <p:pic>
        <p:nvPicPr>
          <p:cNvPr id="1026" name="Picture 2" descr="C:\Users\Karen\Dropbox\AWIS Chicago (4)\2016-03-18 11.51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95750"/>
            <a:ext cx="4572000" cy="2571750"/>
          </a:xfrm>
          <a:prstGeom prst="rect">
            <a:avLst/>
          </a:prstGeom>
          <a:noFill/>
        </p:spPr>
      </p:pic>
      <p:pic>
        <p:nvPicPr>
          <p:cNvPr id="1027" name="Picture 3" descr="C:\Users\Karen\Dropbox\AWIS Chicago (4)\2016-03-18 11.10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43049"/>
            <a:ext cx="42672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GEMS-Girls Empowered by Math and Science</a:t>
            </a:r>
            <a:endParaRPr lang="en-US" dirty="0"/>
          </a:p>
        </p:txBody>
      </p:sp>
      <p:pic>
        <p:nvPicPr>
          <p:cNvPr id="4" name="Picture 3" descr="DSC_24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657600" cy="2743200"/>
          </a:xfrm>
          <a:prstGeom prst="rect">
            <a:avLst/>
          </a:prstGeom>
        </p:spPr>
      </p:pic>
      <p:pic>
        <p:nvPicPr>
          <p:cNvPr id="6" name="Picture 5" descr="DSC_24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124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/>
          <a:lstStyle/>
          <a:p>
            <a:r>
              <a:rPr lang="en-US" dirty="0" smtClean="0"/>
              <a:t>AWIS National Summit</a:t>
            </a:r>
            <a:br>
              <a:rPr lang="en-US" dirty="0" smtClean="0"/>
            </a:br>
            <a:endParaRPr lang="en-US" sz="3200" dirty="0"/>
          </a:p>
        </p:txBody>
      </p:sp>
      <p:pic>
        <p:nvPicPr>
          <p:cNvPr id="2050" name="Picture 2" descr="C:\Users\Karen\Dropbox\AWIS Chicago (4)\2016-03-29 20.17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15200" cy="415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6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AWIS National Summit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2016-03-31 12.58.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5257800" cy="2819400"/>
          </a:xfrm>
          <a:prstGeom prst="rect">
            <a:avLst/>
          </a:prstGeom>
        </p:spPr>
      </p:pic>
      <p:pic>
        <p:nvPicPr>
          <p:cNvPr id="4" name="Picture 3" descr="2016-03-31 13.31.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57600"/>
            <a:ext cx="556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800" dirty="0" smtClean="0"/>
              <a:t>Mentoring Circles Program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1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Pilot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Purpose: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>
                <a:solidFill>
                  <a:schemeClr val="tx1"/>
                </a:solidFill>
              </a:rPr>
              <a:t>create a network that 1) supports the personal and professional development of </a:t>
            </a:r>
            <a:r>
              <a:rPr lang="en-US" sz="1800" dirty="0" smtClean="0">
                <a:solidFill>
                  <a:schemeClr val="tx1"/>
                </a:solidFill>
              </a:rPr>
              <a:t>early career </a:t>
            </a:r>
            <a:r>
              <a:rPr lang="en-US" sz="1800" dirty="0">
                <a:solidFill>
                  <a:schemeClr val="tx1"/>
                </a:solidFill>
              </a:rPr>
              <a:t>women in science and 2) provides experienced women in science the opportunity to </a:t>
            </a:r>
            <a:r>
              <a:rPr lang="en-US" sz="1800" dirty="0" smtClean="0">
                <a:solidFill>
                  <a:schemeClr val="tx1"/>
                </a:solidFill>
              </a:rPr>
              <a:t>contribute to </a:t>
            </a:r>
            <a:r>
              <a:rPr lang="en-US" sz="1800" dirty="0">
                <a:solidFill>
                  <a:schemeClr val="tx1"/>
                </a:solidFill>
              </a:rPr>
              <a:t>and guide the growth of Chicagoland area women in science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Participants: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17 total: 5 mentors, 12 mentees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Northwestern University, University of Chicago, Abbott, Damiano Group, </a:t>
            </a:r>
            <a:r>
              <a:rPr lang="en-US" sz="1800" dirty="0" err="1" smtClean="0">
                <a:solidFill>
                  <a:schemeClr val="tx1"/>
                </a:solidFill>
              </a:rPr>
              <a:t>Somera</a:t>
            </a:r>
            <a:r>
              <a:rPr lang="en-US" sz="1800" dirty="0" smtClean="0">
                <a:solidFill>
                  <a:schemeClr val="tx1"/>
                </a:solidFill>
              </a:rPr>
              <a:t> Consulting, Complete </a:t>
            </a:r>
            <a:r>
              <a:rPr lang="en-US" sz="1800" dirty="0" err="1" smtClean="0">
                <a:solidFill>
                  <a:schemeClr val="tx1"/>
                </a:solidFill>
              </a:rPr>
              <a:t>HealthVizion</a:t>
            </a:r>
            <a:r>
              <a:rPr lang="en-US" sz="1800" dirty="0" smtClean="0">
                <a:solidFill>
                  <a:schemeClr val="tx1"/>
                </a:solidFill>
              </a:rPr>
              <a:t>, The Savvy Scientist,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Biology, Tech Transfer, Science Communication, Consulting, Forensics, Medicine, Medical Devices, Education &amp; Outreach, Chemistry, Nanotechnology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400" dirty="0" smtClean="0"/>
              <a:t>Mentoring Circles Testimonials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53100"/>
            <a:ext cx="23622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2192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“Through the program I met two wonderful women with much different experiences than me who were able to give different perspectives and advice on topics of interest to me.”</a:t>
            </a:r>
            <a:endParaRPr lang="en-US" sz="2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495308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“Our mentor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was absolutely amazing. Also, I formed relationships with peers and now have other female scientist to talk to about various aspects of science, etc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.”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3750744"/>
            <a:ext cx="7677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“In </a:t>
            </a:r>
            <a:r>
              <a:rPr lang="en-US" sz="2000" dirty="0">
                <a:latin typeface="+mj-lt"/>
              </a:rPr>
              <a:t>addition to meeting the goals outlined by our circle, it has provided me with more confidence in other aspects such as networking and career development</a:t>
            </a:r>
            <a:r>
              <a:rPr lang="en-US" sz="2000" dirty="0" smtClean="0">
                <a:latin typeface="+mj-lt"/>
              </a:rPr>
              <a:t>.”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945692"/>
            <a:ext cx="7677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“This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was an AWESOME pilot program. I've learned so much from my mentees too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!”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0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AWIS Chicago Annual Motivator and Innovator Award Dinner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895600"/>
            <a:ext cx="9144000" cy="2590800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charset="2"/>
              <a:buChar char="§"/>
              <a:defRPr sz="3200" kern="1200">
                <a:solidFill>
                  <a:srgbClr val="8064A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charset="2"/>
              <a:buChar char="§"/>
              <a:defRPr sz="2800" kern="1200">
                <a:solidFill>
                  <a:srgbClr val="8064A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charset="2"/>
              <a:buChar char="§"/>
              <a:defRPr sz="2400" kern="1200">
                <a:solidFill>
                  <a:srgbClr val="8064A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charset="2"/>
              <a:buChar char="§"/>
              <a:defRPr lang="en-US" sz="2000" kern="1200" dirty="0">
                <a:solidFill>
                  <a:srgbClr val="8064A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charset="2"/>
              <a:buChar char="§"/>
              <a:defRPr sz="2000" kern="1200">
                <a:solidFill>
                  <a:srgbClr val="8064A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Yamuna Krishnan, PhD</a:t>
            </a:r>
          </a:p>
          <a:p>
            <a:pPr marL="0" indent="0" algn="ctr">
              <a:buFont typeface="Wingdings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Department of Chemistry</a:t>
            </a:r>
          </a:p>
          <a:p>
            <a:pPr marL="0" indent="0" algn="ctr">
              <a:buFont typeface="Wingdings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University of Chicago</a:t>
            </a:r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Miiri </a:t>
            </a:r>
            <a:r>
              <a:rPr lang="en-US" sz="2800" b="1" dirty="0" err="1">
                <a:solidFill>
                  <a:schemeClr val="bg1"/>
                </a:solidFill>
              </a:rPr>
              <a:t>Kotche</a:t>
            </a:r>
            <a:r>
              <a:rPr lang="en-US" sz="2800" b="1" dirty="0">
                <a:solidFill>
                  <a:schemeClr val="bg1"/>
                </a:solidFill>
              </a:rPr>
              <a:t>, PhD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Department of Bioengineering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University of Illinois at Chicago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38200"/>
          </a:xfrm>
        </p:spPr>
        <p:txBody>
          <a:bodyPr/>
          <a:lstStyle/>
          <a:p>
            <a:r>
              <a:rPr lang="en-US" sz="3600" b="1" dirty="0" smtClean="0"/>
              <a:t>AWIS Chicago Past and Present Partners</a:t>
            </a:r>
            <a:endParaRPr lang="en-US" sz="3600" b="1" dirty="0"/>
          </a:p>
        </p:txBody>
      </p:sp>
      <p:pic>
        <p:nvPicPr>
          <p:cNvPr id="6" name="Picture 8" descr="Northwestern Univers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391" y="2209800"/>
            <a:ext cx="22860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18124" t="20313" r="65625" b="65625"/>
          <a:stretch>
            <a:fillRect/>
          </a:stretch>
        </p:blipFill>
        <p:spPr bwMode="auto">
          <a:xfrm>
            <a:off x="609600" y="2057400"/>
            <a:ext cx="1828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PS%20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1600"/>
            <a:ext cx="914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auw-logo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0331" y="4029074"/>
            <a:ext cx="1252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uic_logo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143000"/>
            <a:ext cx="990600" cy="7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abbott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648200"/>
            <a:ext cx="2514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9" cstate="print"/>
          <a:srcRect l="14375" t="26563" r="50000" b="28906"/>
          <a:stretch>
            <a:fillRect/>
          </a:stretch>
        </p:blipFill>
        <p:spPr bwMode="auto">
          <a:xfrm>
            <a:off x="6719232" y="1905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0" cstate="print"/>
          <a:srcRect l="11874" t="17969" r="73126" b="74219"/>
          <a:stretch>
            <a:fillRect/>
          </a:stretch>
        </p:blipFill>
        <p:spPr bwMode="auto">
          <a:xfrm>
            <a:off x="4038600" y="3810728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bax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003800"/>
            <a:ext cx="1190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 descr="homelogo_f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5948" t="-2" r="16728"/>
          <a:stretch>
            <a:fillRect/>
          </a:stretch>
        </p:blipFill>
        <p:spPr bwMode="auto">
          <a:xfrm>
            <a:off x="4724400" y="1219200"/>
            <a:ext cx="1981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age: Project Exploration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3000" y="1905000"/>
            <a:ext cx="1333500" cy="1447801"/>
          </a:xfrm>
          <a:prstGeom prst="rect">
            <a:avLst/>
          </a:prstGeom>
          <a:noFill/>
        </p:spPr>
      </p:pic>
      <p:pic>
        <p:nvPicPr>
          <p:cNvPr id="17" name="Picture 17" descr="To home page">
            <a:hlinkClick r:id="rId16" tooltip="To home pag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1" y="1219201"/>
            <a:ext cx="2438400" cy="607432"/>
          </a:xfrm>
          <a:prstGeom prst="rect">
            <a:avLst/>
          </a:prstGeom>
          <a:noFill/>
        </p:spPr>
      </p:pic>
      <p:pic>
        <p:nvPicPr>
          <p:cNvPr id="18" name="Picture 2" descr="http://www.womeninbio.org/images/women-in-bi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7" y="3725003"/>
            <a:ext cx="1962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0.gstatic.com/images?q=tbn:ANd9GcS28Dsr2VQ7quiuVIlIa5uWummLtc-3e792LmThBOiurnHVe943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32" y="3748815"/>
            <a:ext cx="2286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interactions.org/imagebank/images/AR0001H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000" y="5486400"/>
            <a:ext cx="2514600" cy="1171508"/>
          </a:xfrm>
          <a:prstGeom prst="rect">
            <a:avLst/>
          </a:prstGeom>
          <a:noFill/>
        </p:spPr>
      </p:pic>
      <p:sp>
        <p:nvSpPr>
          <p:cNvPr id="25608" name="AutoShape 8" descr="data:image/png;base64,iVBORw0KGgoAAAANSUhEUgAAAfYAAABkCAMAAABD7OJyAAAAw1BMVEX///+ICiKBAACHAB5+AACCAACDAA2FABiGABuCAAWEABKDAA+FABmHAB+EABSCAAn59PXOpqy0fIPq293VtLjhyMyqYGuVN0T++vvFl57dwsb58/R5AADo0tbMoqj06euQHDHAjJSdQlCgS1ju3uGRJjevbXalV2KKFim9h4/Tr7S2eYLWuLzu3eCuanSeSVWWMUGSIDWWPEhuAAC7gYrKm6ObMka5eIOiWmKQAyi0bXiiPlHVq7PGoaWucni+kZa0aXaSZlsUAAAgAElEQVR4nO1de5uiuNIP4Y4C0gqCiIiiKNq23atnet7d7T7f/1O9uSFBudjdM3t2nmfqj5lGLqnkl1SqKpUKAAX5YRyn0WTkzIL3ZHfwsqeX43E1n28ESpvNfD5fPR/Hi8w7vD28BzMn37tRHMehD37TL0YhQvp9jTBebVRZghDattIzLLWviaJpCjdkiqLWVy3L6Cm2jh6Hsiqsxk/ZYfv3fhLFDaXst7e/OdFPrdi/i8KmlsEUe7cDJ3I+Vc4gbiuoJIy0QlCuwfg+Ij3BMmz0pemsvpQ3yXu4Im86Ibd2B3K5zgaAXb/h68OaNcXDgX/rLaj7/LtH3lm/sp40o9evpAT39a363uiVPv1OL9e0wHX2SJ9+qBQPElL+4YT/juiblyoUTTwIki0q43A4vCX723Z3FtJ0On1e5+w6zdakLgePXu+ll+vWedN3+E5AK3+gzXrGjfjm7evbGMTBEy5HWu3c6u/ZLdefxbqe9IY+Otck2dxsNmLP6G3w/1BSIW2fbaYphiGPix6/XaBLQ1nsimYf6+gSzTGofyFZNK77vOPNbcOAi8OQXucHdA1Xa1L9KNtI6Obj5enJci4jYbVgXXS37PcMQ194KX1ahIZhjXcF7MGT1lN6WYL/Hi43qBxjg5npSYpUyKtUltFLxuq4siXYW4fVVj9Kx79zx4PKnH0z9haoTj11uabXJ0OHKm4WhVVUlgw4wndmLzYqUF3QDuMsxZ5uLya1TRzuZGkc5PnfmQLhkZekobdC3JF2F3T0ZVzPZghF1YYSImj36Q+aAfEP0BA/CnssyXmM6zyB5hz/4KdJTytaZ2gL1jfu6REU9Jy7ntmCRBrMj09wVVsA8GVB9fgfNn2ug2wVQTvydw+WVHYDMJQF43S5Ghw1s1LKqWell3IsoUd6AAgnG1hyGb9o/Qz/f5ZFZc4PeH8FKbojHZb9IekJ8ALNk7RLQ1oJ+mO8FyADNxZE8eXyWqYcG4S4a0oF1vEaalJSubvs95f0nqPLdbD3qbAXDTj3nEkahqk7W6q2ICr2eDdCGtzj5HSEuqF9BPZ8OqJ/YNhZl882xXgazM3Ke7EkcGMTDUAoSJd6qw3VnovK35WK6uvyIkQdVTnwDEGbuwqRHOGG0AQKkBeTGuRmiCdNKa5cifv9ZKiv9G3UhzLu7QDKDO3TtByDLjTNoiaxxFj19UtfcC7P7jluIqnfUP09VLhCA9RiJ/424q64/S5hkXgNXHY0ZaSnrR5cTs2Ik/48SMvrofNwVCUiCsx7YPeK0cPBnthFAf5KlPnRHbbAvp9ybPB0FO2KXvHA93d/pWkCPPOfnPMFzs0KzivR4vrMRFK5e1n/Ajvo78rft72iYQ+WIHHgHNVCzqR/lH0rguamGPujP9jjHOzRH5cuMtbYSAVgITVMoqncn/Nq4U4RpBF3XXIHhn/UwC7Wfxa8FAIkBeui4f0QaWGOfQfsoGCJgz0su/5RhLyaEqL+zYP7KJWw+5MGa/E/WhX2QOIGv7+aLyy+ISL4wj07eBYrsDuIgbKYZaWtX9US9mhY/p5cGhYLC052yOL3y/Plrzzsl9bhYAcu96jAlIiJVKvZIDpqclXRM03THtRxh76Ci2uDPcwvb45d4I+8U5QkYIT6Zlmt2V2wX4osYedofD/sjXQN+988WP7qOT72BfvS7o/wCfC3q7CHilBO2ynccO0HPA52nsqGTaUK7EblqqAhD/uFDw52jpZ9Nn+MpQabN4fivPrLTBdsjk8edkIFYGYJ++S8j9Is2IXfTgFwnyQMydgl30JdZYLk32g5LHD5R2FPmz9/DbsjcfMGGu1+jOzMXiF8U3kJ+NtV2MHO0BaXv6UKzCXsTmWaLRu2HJ2EMtU0byemj8AeSfTnfLq+vUlopVm76i+xJYjPddwByjWFy9A2tshgn+2A+w6Oo5mz24P0+THD7BHYfWvyF9KzU/B0mMT+NzJ5/qOwJ7Dxy7ewc3Mbgn0AItnU5qypO2BHyBXt79uwwvAF9pjvV3zD5rq44W4gma9pN6b2R2BHPUdF7Pob+eYNVhupavpgWvYFzlgpuRvRpiRo9d5iP5prEEIEO7an/wJZhFoO3X9dQuevlMIOAgH995KC7Tt6JN5gFmcy1HVk2Bk/Dna/EfYnvj2r1A071onVIy091lthR3OlsSu+U1GJS9jdaUV2lw37pEqVO54umFJ2pYF/CHbaC4PpueYepj28nUhOBjdRcdytdfIfGeJE0d6vJpNcBkAisD9FwM8sL1+AYBTHDPYQmz0vM3BGJvJpssC9Kfg7yvMIxDv9K7CLq6ykhXYDu3p4e1t7416D1Q7ugh2rasaSFN8Few4FmfI5lquAeao43iFmMrOKEGpY4jfwTxBeNcISCoJlVzWCD8GOjIP+MpYbK58owhX/xPnBKSFJT3xxJ5PJ/swkEQaLOBpAitTEGEnR2TJO3oniBmI/DBKCAIWdqHLnox9NH30FZHiIBoXCnPW/ALugSxwJN7ALU0xS1edSoXtgB1so2AScLtgHJnMluNKhcgPBLtiEF+MadnO13W7Xz/DpBrmTpKEqZXzFPwY7kuLqi9TklAXfjFvY0dzSK03YpCeorAnpjM+N9hc8raI/QtfHrY6Ge37Goi4+F7CHA6bUoqvs9A0LHQr7cP2UaV+AXQniktwaIT/A9mJkfG20IxGHPk2q1AE7OPU0Yixl02H1hqeS1vTjtVR5BTWsJliSIdbp7dERDfjekav5x2DHvgBrUXsH0w7Bft0nJtejfTzBo31nzMkPdG5H89fjapNlSwthexgB1wXuCexchH0YFbC732bHHCTDE2GN1QHDHmWy0dd+2Nw+aJzb11rjlxHsFS9dPewg6wnY59YJO7bCXGy9XTf2ZW4fTistnfSQzBxElinWVBD4iSQKNqdtfxB2NLvbTTM7wsAWqpUHBHa9bm7HCINCk+/p3xFf/b4qAn+2H0W5Er4dJtFccsJTEG4J7BP84mi/k2ZrMHxGjTrDA+H8mjxL/X9Ikx/xTpYqLbSqPR3wMrGEHRwtAangnbCDRR/P1acbyXqB3R9fq3TYuEbalXJlS1GKTFOApZrwQdiv3MdXhCC+MsvJ3C6VgqqE3ZmS/27s9j2q6N4/hn/nYAiGT/+HRrkYYthf3/bBcgRCZBfEp2EOtjtsUMykHrcy879z13iqVbFqD7wM9p8vLpdwjhTGSTfsCD859pXnq5873TWeIdQ7VZD1zbXOB2Gv45C7CxF8V816MngPTgm7T1v2xks3evLBNjoO/vb8LErPu8MEoEkJwb5+A3E6AfF3KZig8e/mwBuN/jVeum1PrOh7K4lr1cG8bONUFk171u+C3Z8jhcORbiDugj1UTfGZq2JZkYNqPFwufijs4HA7ub9oNrco0eilu8AOMhh53vMo9vxh/AgG2Qh8zzHs8Xibnh0w87dxDIPRyAMPaMz/87DnvK+0/BXNfpyplcp8JxjMtbKNI8SxpfGwD+oaNVHM1RzeQPNagT26vHZpWMSIUsqduFx1m9lGKf5/LOyPUNCq818EzR73/QbY+xAqF+dsDHwqCgZgRiaUaEBgj4bDOKSq3H4eAfmAlYyZpGqaalnmF2A/ijK/XFS3Ale+NPqjtmVi1Npc936ojNNQsLk22CODsM/75AdXK3D0g5JgGrfe0Kzfey+vhEtjbjmliVv0ieFlhOe6XtoaUS3schPsmMPmuZ1YplVvwVKtLCBte/0a2NUnNwpUUVEUshSTYz3dB/FfwEVaQYTLQ7A7yKLxEVcuG5kh4eOcvT49Zd++CeKdsH+/gR115cp717Ajg066jP5Q2NSOdizo5EubTSSNb9RQ4ZdCwQwNDl5DDzd1jbrscx+80JPG6RDJ9ML3ySgaNkRNcelF/goWitWpx8kwF5rCLezSrf3NvolgbzTbMWW2KXOvJhBWFMutUZnVKOx0BJ43QZBgN9xsnjtLbwuytzBZgSjBKgqCfYRa6iy5ofFf3/GHRRkBsxJS+x7YA0W4dSyHptDjQyyjqzCHPed58JewEkRTUixrosZGmaNUVpuRHVaFdQcrsMeKYN8GAe6hWOMd+m6a88tCObQvQB4ssVgVjSRTtAqwM+M5ZvzxSDh2ZU6ihGR1A7ixIdSrFAX5GRTti8G2hVJVTq1L7ihhsCziicJeOuyuGYW5m/6ZLsA7YsEeuNHBoQbcAgzT7R68PPqrfKSEJ8+Z+QXsabw1umAfjhJBM62lw0dwgNh5QsZuPxmxVnCDVd/sr84M+HgfzDVRhHMSg5npltQk7IYbXYPfH5LkzZQqk0aESugfz3uuv3mwbAV3hhjQNu/7KykSCvC6L7jOQUG8yksck7h+hhabKuL81BNF5ZDTOrg9Q7NzWkk0CdrBME4dTbqI2cE+2KCGWMz4zh3vZy+qqT1X+KQ0cZaIQyEYDa/vcDTrQek4G8bxMNhMRb7+iDsbcbfOueLIzE4EQMS8dMEuBPEy/hMESQzsMIle/iawuwswCVAXGEfgtAebMJLy8YDCnnrQnneO9gVUNzjuXqm4uc+SiX9VJdbGcxtH5AsGHLDb1ma+Wq3Qe6KpIQ3i++2HGQ2SuUycu+KuMpBWNi7Aqvpvys+otkDuT6/laza9Go+hapuEmY1gmiIO1GLjy5H6+BNioVDEngantNP4wUqfSlCS5qXzJJpatCH4BcWzZOCdCIjP68W0WFIIh2qToGPc4ZJQUVNpNav04BnjzuYUY+qtwSMoWyXJScHSaB3Fi1QOXc0H3jD7tluRpRhXT5e7bA6eloOH9cgKB+QrwXmYZ5J1lyY/oAPA92t+9QtO/auHBtzTvu8PanxgJQ1dxxkNrx7xqwUQit2r21f3MaWj6198v8LM4PIKq0M5TsNhFBVXqZs7+8pArW2IQRMfzRxeUxyNHMe9mTwYd3xxFC776bCxzJ7SwypdugWDSVjIUqS8x2S0D76BUQTQVQSGu9SLQ+LvmUFZvzjpOuf23/QvIYaXxiywpli68a2G6X8izOI3/Uvo1l1T0iB28xHd4ERgj4eT0SStahy/Yf8lqQn2eL9dzmW8yU1dvKfgJQqTFwtfQnNxcNwL9r9h/yXpCnYzTZFalLyqEuz12RqLpkjZKoMK2xFhapYNJfM1caI0DoPeb9h/QbqCXVAUGeo99WofJLKkr/uH2tOhrGp3bY/4Tf82uoa9njTDat749hv2X4/uAdNSxtv1HFpqJ/S/Yf9F6Bo4E0FrWlCS9OIHqD8Qt+LeOxyLDY+iqEjoEfU37L8oXaN+HEuScNiHvkMj300zTWIQLf4zwsHALnXH6eNVkvqPuWfrxm/Yf0W6ludrsI+oEzAhOrqeg0EE/G+bYOuDR4+MbzgrAihj5/35N+y/IF3BLsJgzyCNZHTdg1Ec+MA/43B534P4GX6VNP4mqb9h//WoinpPK5cfUgVdO/JiNb0saEVT/FBlxXwQvcrib9h/NaoMdYlPu/KIlDoVjN4ettuXMZX7gxw/dr3i7a7E37D/YsRL6FVlvSWVDRJ0MohGo0VGFg7duSmo8toH1aVNz/4N+y9GF9BVKblapw53hqBrJoTS9HCe46ABXxH6OL9VehV2sjB+w/5rEcPLlLKrvfeJM9ps5njfhPUNi34SOLLQxBdl+d6vhmmGYGz9hv2XIgqXol1H8qzxtvV8R8KozeWYhpCmuWhu9H7vKoxz7/or6zOwP06c7cHDm5vX23wSNeza/9/Sl3gMWuMeW8rMkx0p01sno8l9iSUvFE+cE3n5cHKa3iWqnHzC8n3I8TjAOrsM/COZttV5TPY7+/25Msv1qyjOEJwd8GJ8DPbQ3R6hBKGtIOoZhoJzI1jLbX6T8GPiYa0ySZIA0XuSbLcPh9vWjPFT7KHiqXf+gSH/mQD9v31489pizxt4VOt4bKBEkj8IGYj3D0dJIivcuq4YlqHIUJKX2316V4cLJztTIhlklZ6FM4NKvSKws0IY9fEjQnTvVXbuLvsk+Ym/w6a6qK52OBgLZ4w7AShUN4skEQge/KfOyFmOJp4Je2oP2sJqscyWi5VgQywv+gaUV957JWhsO0XNoPR6CiOcJPF2w7NLnioJP1XZwHa+ekBBD0xrdylWeDSaeOxGIfYgn1HiDvLzpYogg73NODus14flcdOjZfagvFl1io7HtQANAyqb4zLLFvM+WSy3oJXdxEaR0X5cHmWpul87UAST8JzbgrahsiLIbeMAIglWQ+39PxH0KxfnNbgLdv88h6poSc+nfXrJzZXu1wqk6XPUKb85AsRunrz1Lgu/yuatLnLYd53tK7wkSYSrh6Aathjiz5iX6AC1d0gaRSAOeJ1LlMdJLY+VLJb1lOPA0v71TtQWih8MqBrSHBVZ/ojLtMnqtqmfmt/FFGWSpdnyYV+8HkfBC4luVaXjVfw9Ndj7GnypSq4xhJsjGQ0HRQho80ygJQ5AMj5dhXBOTlieze8c7Y6oi4JhHW52nPjOnFqCNTuCwheGaK9tgKbFWpHdMDD8HcNdzVrDUGcm4XF9073aeLyigDwIO8NdGYU7uWda+uE2aHEQaERz4nZO1r1/gKqgCOcrKTRcy3jEaHBZwZe2ggGv28mdIe1lj6Mk98VGojjdLOv31i+HJFHEPbBHR2gKmrSuHWf+SSJNVZcQAtIO2pzGhDxF1w1bxhhLlt6Uw/R+Hlt2IlJ6I1i172EqKe8r2JyqlyEhTn8jqIfam5T2oiGI0qlm6oleSNOplUyfpJXgIcZ5ORo+WGhGk6S23HgCYjyLLq07YCdpXJRV4/aOvWw2NNWG4NVLam7dPHWTrqsksnlHuNoR9kEe9SYeK0ST91qtWxoKGmSoo/Vv85iVPCHotOY0JmAnofc3DRIooUOGT8NDxgau4Shr2HhQSrpV/Vhf++Adid5YE7tgH5BeCw8tWxz26ImaDWkkVxA2Lm62LFRpoXUMRRryaTRPFXRkwXUbj1IDjzy5tK1N9Q4p//iMOqO1apNAaKo1m9Oz4TUydd74/kiiE1MpBPES+36Sn/RjUz2XboG2/1zbnSaoBbRDiCvaDnu8wUMN1pwkwVEA+SzfJb33muQ/TwciWaXmBtwTNG5SvZQ8CtbneeTJYyuTsKOjAtxDsMI9bj97ZawJjckYXxQkC1YttsVEpirPRcgRFRHq0lORlvKGHP3yvWHtBjR/gXcWi0m4VlthTzf97hbFWWNqBWOg3DOlPhAZLjW3AB2EjbMA47FjKgEvmtWUCJRR3Dc1jSqPHd9CmJgYtQ6pEEmNvTlDTWMqrc4Eh8qeS7Z14TL8/9v0Ua6JljcqB35ph4RAZilwZbbBHs5xi/ba9BJCLqydeal07lKgt0QmyM1NSFXDJnM6FDCPSiePE6n/2v6EA1VvR0RPr8PCjzDqgtzpAvKshj5PlOkuobKmJkyxwZSijurpNbREbHIXu5uCZwj3aEc6o2C2CvkFboTa9F1XdLTq8mc7REnvMpffu2AfwjYVgfCorbp5XKmNkyKlsSZFrKx2j0240Vr6IUeRXM+1I92jOfobujouU02NtCWC7fAEXNbhqtPnhP+gV5EI+BwQF3cfbFW9dKQj3ML77B6SbKJmgNwJu3IX7A1j40RuNqXv5umsi61CeShhU3Mudkv5zOiyLApa2XXzY6xgYQE7hQVT6/o0xw2dbcPlNAY4lTSCdUZrXXRmp9R+XP+p8qUQ9YhHzPAhZUK4GXYqXK1O8YkrItVNYh+BXW+BXWqGPSL3ahLW3FIqXW9+r9KDgVV9yg1se5JOut0+P4C91HUd6Eltt0zKB6mjky6eIihOfr5BYj5WfZx9MkY4DpAkKNT3SXLR9eLdf6pfOp+QjEL9I5+Rc3baYKf+M+muRYzT+ouj/ZOwjwmP3bMswE6bOh7L23OSu56KlraZzyc7jbvVPkwDt6bICbxH5SmfZNPsyhQsSReRyE/QUN6mYIwg/y8ydCZ4aQ1RPD5f5h3H4D6DV+G/O2AzxIsOJO9PixMjh/dptc3082FnPN7lX+mgPaRVJTNfm5vldJd90kJkOLWkYOaIxb4RNSIrrAx/g+q7BM4b0vpcYpTFVOtLRJ/kKMM05/rb8Igbcbjc4/xZ7KuwybVFi/xC9f4B2Odf5vFCmUoHAGVHaZTyMdlsKN6hQzYQHcJNSxBVmlHPNfFvbwvP8R4nN/IGzz5w0B87NNj/pI33QDKcYEHlR2te3duhfjJRl9jGxes4R9RqvSYHLyzlyyfpp8P+A3gsKJZMk3wmJaXpjR69gFSq0/XTTHTCltpyGZVcsWUo/PQMt5NpIdvF3vk5DpWMlHDgItVrN6O5WP4b78NwRXSxbXmaoI9TnSY4KxNeF8K2/Vhs7rYk2fx9Cl0T/XTYM+JW63LD3EXBJeHks9gq5b9/UcCkpFHMzX1dlaJA9jkQr5X1Bh4lI0m0dy0eKKlrej6YmOC0wAEquePFs0mCx/G+NKjxwuUQn+oXYCy9NYG9yQ4JqfHQ5VBvpZ8Ne0w1njt8qd101AokqW+xyb1GTQc+x+YH6Ux8WPcu6rMUFDhTfqxTGb8zkKh5CofHhQuC8xLEcur78zRfDcByhOb8CdLxB+kbeR03/QQLw6HkgvcDCJ7Fo4+FfJO0ytkS0D1mShP9bNjp9wX5KzwyisrzuVLiDG9KJUh9imLz4QhdtCTj9x7zjfBFexlOhOhjZcuKfdFEL+9SIODcg+k6etnnWxB5YPIEPH94AmkAjlFMGFwSXfdtgQR9JMfrp1Ww15Btij7UNFQ8GmDZfK7THfSzYWdLJ3bNOx+ltVWmvyVGodZwbB+dmT8/r/hshaVrNbAgOvrIpIKqi7qbA3HpHhraKcie06G0jZee7y+xcueB0wTE22QRRPiozRP6Ae+TO0zR3XQlvMRAFWE+EMwmYeYfxS/2avDzYad6vPhc884HqXKyFZXycq3OFdIleaNrcaqR2OJu17LkheiyNBE+qDlRZ0RDVX0FCx8Zb0snn/hWfEqH4xC7brwTGIdI6J8H2dZDs0iGRH6EjIDxXwY+/9EO8bRordFsYZr1pcU0e/VH4spuicIOO2Bn23Q/Dntq/AAeKeUyl7+a6vJK7ZIe5aUjm2xrSfpl9N5FdH1SsB5ItnbxiM0/cQwWIZhJ2cQNgBcgSR7/iVU058+BgbQ5BPTiO/Ai4IHdI5gs8vdw9X8uwLF56G1znhhYM6wl6qzqiAXrIgq73RG+Q8XmJ2BnQVvXpyd+hpZ93i9HJN31WZyURvBjMvqGdhTGe3x0hM5Mp8OwIulGA8xsf78D0QIc3TFwN9joILP4QBqqSAtE8D48gJk7csB2Oxs9GmmUgWSBn3jC671Ws4+OVe/zwgwTU7nUl8xroixbURPlE7AzHruCtu6gtBpQTiMpa5d3GAotIWAdRG3O+2Hfs4gfPNtuiyBiuJ9JZzDD6zIRWOMFhDVx+nnn72hEo8ttDrYjpJ0szqfpZAlyD8ywxRjNDqS1zabDxZnh0PsRsAua2kxFSrVPwM54VN7rXvoQJUrFB011+dq601XiL+wgY3P13bAzsSvMwUW84dfPjxMyd6LP+N+H+LxwDGQ+fqHpag9DMLdcEIbrVbyfoe4wP5JuvWUDscmbzXr110ZSAbulNFMRTf8J2Knq9SNgvz7Eifjlax1ZbKr9vJAffxB22gURcS8LwsYblcyleHiTQPlQnRPF1J+DyfIpxMG9wD2CwXNGJ8KzVkiLhtKCHzja1bf396CB3t+Xxhdh730ZdheK1fMtWDRYDTRratd+XqUbs8WVe1W6uNiRji9YnBUywOIAIiuNE9W7KWaJnWK7c8B3vNYGhMg5DkD2RA+U2eULkb7eVBob7T9CpeuKU6az3WdgZzx+WaU7WFd2OLWy6ipPI+m/oPMUo/3OWHx8vPdFyIOw6AOo17zZNjRfDn8XeYv2Mm6HHP+TLkGc5gc0zb+csDMed1/f3R5S5tasN1IwOR2TwF3E7PaORYf3zxpwBY9fNeBCZA8vRjy9UsXHuH2WaVWfd9ewub3lQMgqMdjZHpMtFXC4q2OJZGqWND0+kV3twCfLLzMk/L2U7ZAZk7krzh+yuQSnw4L727NPCioW+O9aFW6in+yu+SE8Arq6qemwpCLbfo0kZhNL23p8OzFN/u5+w4S8Rscfc6cgVdynnPTxPqDisIHY25IFt/9Df78gwAN8uKm7tKGBFWfZ92mC2hbxmLJZRP5s9TD9ZNiHTNupGZQfIhz2IGo8MeuixqmRd7WLP0Dkc4SvufunD/qYmEpnMAVmx3BXAg/3zb4VUMgHKdlVvSeHnuMJZILDc5Eu712OddULWdESMRYzna9l10I3/WTYCx7vCqlqpkgWNPm44OmoEnBqVkeZl665XVaSrGjfN/P584ocl/MdyZEp5xNg/cYU7txfyQy4wlEQFhmlLVz5/uFlao7CaDeXptOp+T4AKR7JlOvHsw9GNpojWCc2qDtUUNr0ksK+vNd3XEc/2yd//AE8Yr+ZeLs7hWrst18O2T7MRpVsPe9DCSqaSMk0LSgcuboVS2r3Lm0yd81lxWB2sd1x55nHjoCPeFeQVp+O1vYI8J+NPWgKlr5gPYXlKLXa1oyZE/ELUSQ/H3bG49esTN8wayLeqV++JsiErpu2zM1+HLvOg1g41GxvWO1TLFXUvQ4falJxAURjPl98/+iDKJ9demde9tPB5CBZggoP0ULj3uiITmArRU3rj3fRz4ad6XRa81nhdxCSunUb2mlb2Tcjg1m2nUuT3yi8t2YG3fJ3X5g9KCxGrv8VGg0l63iZbXyXz60AomcJqanZkO4fKV/oUCrY1+vXH++jnw27zw5J6t5o0EJP/VorlWU4uJHlMRPSXW42v2mBla0kCMZ9kzsLEuU+UxHzQr9H2yVdQyTtBb44d5YPgb+oZJY2u/Z5MQnabNp300+PpfsBPKLBUyv2qAZds2FpQYVspyOLBizcqn5hn1r1BgAAAAbOSURBVPbVjg1XxdOk7jhwsqSscuiLCZ9cP/KgYgexP9lc2Zz7VWWsd+tBTJhUS/wY/XTYmZrbsou8k049U6sdABS228ExudO0Zfu3b2+wvnqflKeywa7068GqehxMHx8KZQpU/BAZHk+iNE6jfD2H1WMkbg+3v6FiifDTa4z/QJz813nUm7x8zC9/WypzrzaHVFOiizY1QWmFS6RxgwJPJG7MvMrfElePgxGR6WAr6+3TcpfH2EngvsiSbuvSFF6hrt8RB/1IZzHx+a4g0XR2a8n+fNiH/G6hTnq85TFvPJGZolPjVnFZu8zbJ+dtE+zFcL8nVwqNk9evJ7FI5+AUj1HszpZTRdMMyDKGxUdoSYdh7L7wWrx9l49ox0IK7lptOk5vzah/YA8c81rdpG9q4PFGCXjqN5ZMR7V125sztmbYvvJHnSN1sMdMW9a7hztRLEXzplNHCo+7jjtuhLdFlwkoHI9kHH7g5gPlPuPBf6Zd5R7PggtrlIV/YKOzv6E83hM07Uo3PKJPN24ASZSG+SNkfq/2TaHNsBfrp/1Oxz4Ns63NAmZww9iE2LsSSRY+P3oLJptLBuoFd9Kj3pTp6ObbzC7uSAeA6alf465kC68dpg6DvdmwaE1rEMmMx04WkQ5+s7MNydtGf1vUJOULMd9v9Re0wA4yFo3epZIQJ7r+re5WuuFVdIi9R5NXJPPW09CRbIFW6mBfPXIf5bR+vc45wYFiTY4c564kJsnXkpgwHpXOmXIGb3ws2Lg2GvsbTSZRt3Dh0DLtNg2pDfaBScZqR/IaWnGrQSbEC73EVNBp9cOlbZzAwhJhtndHTyXq5n3TYME7WwjoiGRIlVoPKfVodQWSnL6YsqjgsaM3IxXthkckbVuWwihwtSvjAXPGtDgMqEpXY8BhGtLz+bRWtXCAXTXaprFhcGI7DnccQ4VEgAjTEHVYbNWV87qlfGzPXsDSo7Vq/uFKqx3TzAbqCCRZ35egrDmO6V26Q4phHm9iYRdam2+cSpl6N+yZNnlLDq8HWq2G+TGippW1aJk/cbhZ32xZAsVpLEtkjec+UvBXK6QEjSoOXMRF9tEE8Dm1FeyX5uLDsVUfb0jTPjUnlKNE4+Q70xG2BCY4lEeljcejdQsgxrVl8dlnO/xru+3IplkUG/UkumbT2JsjgbgcjGMTIP4SDRqjOV8hpjCTeI0eC/PVY3xZUGFk3OcQvOJPJWNW7Te9G2P/X61/lDq6uvZKs+SjzaOO9p62gJaILnipNycrFJRiHu1riytT29MTUEdbg7aYzsnc2ls19Fe6MN7cm+MVed+a16s+8RiNZLjsGqXuClZPataECMS8ta7Ct3tTJ1fI35Hk3yYc11ZhRu7W9WpmCJhia4/dU82keanPZ6qL0mLm+msykbXzeD2wccRDa7AgC8RvmsETmeRvk7w6xti6elt854lwVZ9seCZrQl++JybYUfUK8KJ+FLhJHS4/vZYWLSCWSBp8ya/HxmhMjxeskcCTORNA6lML7rnImO6t6ztl+sRSgmr1eVSveVzcyyMBtXXRlq2RCva2XiSkHsSTqyXfHmkRPRcxLS3L29GRAG8L1wcc5IhjDY7vA8w/C7Cyol60qGD2oHdvPH4tuRnEfiENyq9BFNNG8NPJTsQFihbUr4CNgoNY+oP78PiWODXJ6LdLuZRRBlw8XM6vJBQ6ydvxEguGxsV8nTiNNk89j3vGowG5eNH9LHkTqCxS52/J7NYf4s6StXpRmBTd287q5MhwLeN4SxX2Ds6w+H44dOicK6q2pLS4H1GPPEpoMjAVmM1Y0Dtu1T7sq9Lx/mQNfj6WK6tyTLoL26+ExBGKk6OiW6KgKtDarI7j8WrTg4YpWrY8f5tcV22BD/uwbVvHZNsKPqHsz+tPulP0VPmQTc4E4Rk9T8kZKuUTOmw9NKSGR6Xgccfz+Ac+25p81sYnldwm1fNlSYK6UpaMnpJrh3w4WxjQ0ExLh+ocFYkKNVFXMPs9qM8zJ+rydLlZHyKW+zY0V+hlfORIz4K97IOBYsOTLhmleodGIvQmPyClD6LUWc8RDrpNT3axZXwCzNu5ToyM8Nk/5/PMwTSbBfh0n5veG+622ySY0YfIU9tTRZymu1P1gXf0mXYDNJ2tNzU8XonL5JQEZ/Ld2fkcJKfbyTtAFWCPFKw1TrTx/mEsS1C2iyNvUCf/nt19KlE8ekPNKtOjdWx8opFXd0JQJ7m7sQ4R9Ahy+XjY/xjMGQ2iff6+Wx8O612ST35A9pCfQP8THtPJKDihMg/rrVNsVLmfQnf0vqMvf/QsMZ7iUbIQxqdP9Zrf9K+k/wcsMXIaJcExswAAAABJRU5ErkJggg=="/>
          <p:cNvSpPr>
            <a:spLocks noChangeAspect="1" noChangeArrowheads="1"/>
          </p:cNvSpPr>
          <p:nvPr/>
        </p:nvSpPr>
        <p:spPr bwMode="auto">
          <a:xfrm>
            <a:off x="155575" y="-776288"/>
            <a:ext cx="80962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png;base64,iVBORw0KGgoAAAANSUhEUgAAAfYAAABkCAMAAABD7OJyAAAAw1BMVEX///+ICiKBAACHAB5+AACCAACDAA2FABiGABuCAAWEABKDAA+FABmHAB+EABSCAAn59PXOpqy0fIPq293VtLjhyMyqYGuVN0T++vvFl57dwsb58/R5AADo0tbMoqj06euQHDHAjJSdQlCgS1ju3uGRJjevbXalV2KKFim9h4/Tr7S2eYLWuLzu3eCuanSeSVWWMUGSIDWWPEhuAAC7gYrKm6ObMka5eIOiWmKQAyi0bXiiPlHVq7PGoaWucni+kZa0aXaSZlsUAAAgAElEQVR4nO1de5uiuNIP4Y4C0gqCiIiiKNq23atnet7d7T7f/1O9uSFBudjdM3t2nmfqj5lGLqnkl1SqKpUKAAX5YRyn0WTkzIL3ZHfwsqeX43E1n28ESpvNfD5fPR/Hi8w7vD28BzMn37tRHMehD37TL0YhQvp9jTBebVRZghDattIzLLWviaJpCjdkiqLWVy3L6Cm2jh6Hsiqsxk/ZYfv3fhLFDaXst7e/OdFPrdi/i8KmlsEUe7cDJ3I+Vc4gbiuoJIy0QlCuwfg+Ij3BMmz0pemsvpQ3yXu4Im86Ibd2B3K5zgaAXb/h68OaNcXDgX/rLaj7/LtH3lm/sp40o9evpAT39a363uiVPv1OL9e0wHX2SJ9+qBQPElL+4YT/juiblyoUTTwIki0q43A4vCX723Z3FtJ0On1e5+w6zdakLgePXu+ll+vWedN3+E5AK3+gzXrGjfjm7evbGMTBEy5HWu3c6u/ZLdefxbqe9IY+Otck2dxsNmLP6G3w/1BSIW2fbaYphiGPix6/XaBLQ1nsimYf6+gSzTGofyFZNK77vOPNbcOAi8OQXucHdA1Xa1L9KNtI6Obj5enJci4jYbVgXXS37PcMQ194KX1ahIZhjXcF7MGT1lN6WYL/Hi43qBxjg5npSYpUyKtUltFLxuq4siXYW4fVVj9Kx79zx4PKnH0z9haoTj11uabXJ0OHKm4WhVVUlgw4wndmLzYqUF3QDuMsxZ5uLya1TRzuZGkc5PnfmQLhkZekobdC3JF2F3T0ZVzPZghF1YYSImj36Q+aAfEP0BA/CnssyXmM6zyB5hz/4KdJTytaZ2gL1jfu6REU9Jy7ntmCRBrMj09wVVsA8GVB9fgfNn2ug2wVQTvydw+WVHYDMJQF43S5Ghw1s1LKqWell3IsoUd6AAgnG1hyGb9o/Qz/f5ZFZc4PeH8FKbojHZb9IekJ8ALNk7RLQ1oJ+mO8FyADNxZE8eXyWqYcG4S4a0oF1vEaalJSubvs95f0nqPLdbD3qbAXDTj3nEkahqk7W6q2ICr2eDdCGtzj5HSEuqF9BPZ8OqJ/YNhZl882xXgazM3Ke7EkcGMTDUAoSJd6qw3VnovK35WK6uvyIkQdVTnwDEGbuwqRHOGG0AQKkBeTGuRmiCdNKa5cifv9ZKiv9G3UhzLu7QDKDO3TtByDLjTNoiaxxFj19UtfcC7P7jluIqnfUP09VLhCA9RiJ/424q64/S5hkXgNXHY0ZaSnrR5cTs2Ik/48SMvrofNwVCUiCsx7YPeK0cPBnthFAf5KlPnRHbbAvp9ybPB0FO2KXvHA93d/pWkCPPOfnPMFzs0KzivR4vrMRFK5e1n/Ajvo78rft72iYQ+WIHHgHNVCzqR/lH0rguamGPujP9jjHOzRH5cuMtbYSAVgITVMoqncn/Nq4U4RpBF3XXIHhn/UwC7Wfxa8FAIkBeui4f0QaWGOfQfsoGCJgz0su/5RhLyaEqL+zYP7KJWw+5MGa/E/WhX2QOIGv7+aLyy+ISL4wj07eBYrsDuIgbKYZaWtX9US9mhY/p5cGhYLC052yOL3y/Plrzzsl9bhYAcu96jAlIiJVKvZIDpqclXRM03THtRxh76Ci2uDPcwvb45d4I+8U5QkYIT6Zlmt2V2wX4osYedofD/sjXQN+988WP7qOT72BfvS7o/wCfC3q7CHilBO2ynccO0HPA52nsqGTaUK7EblqqAhD/uFDw52jpZ9Nn+MpQabN4fivPrLTBdsjk8edkIFYGYJ++S8j9Is2IXfTgFwnyQMydgl30JdZYLk32g5LHD5R2FPmz9/DbsjcfMGGu1+jOzMXiF8U3kJ+NtV2MHO0BaXv6UKzCXsTmWaLRu2HJ2EMtU0byemj8AeSfTnfLq+vUlopVm76i+xJYjPddwByjWFy9A2tshgn+2A+w6Oo5mz24P0+THD7BHYfWvyF9KzU/B0mMT+NzJ5/qOwJ7Dxy7ewc3Mbgn0AItnU5qypO2BHyBXt79uwwvAF9pjvV3zD5rq44W4gma9pN6b2R2BHPUdF7Pob+eYNVhupavpgWvYFzlgpuRvRpiRo9d5iP5prEEIEO7an/wJZhFoO3X9dQuevlMIOAgH995KC7Tt6JN5gFmcy1HVk2Bk/Dna/EfYnvj2r1A071onVIy091lthR3OlsSu+U1GJS9jdaUV2lw37pEqVO54umFJ2pYF/CHbaC4PpueYepj28nUhOBjdRcdytdfIfGeJE0d6vJpNcBkAisD9FwM8sL1+AYBTHDPYQmz0vM3BGJvJpssC9Kfg7yvMIxDv9K7CLq6ykhXYDu3p4e1t7416D1Q7ugh2rasaSFN8Few4FmfI5lquAeao43iFmMrOKEGpY4jfwTxBeNcISCoJlVzWCD8GOjIP+MpYbK58owhX/xPnBKSFJT3xxJ5PJ/swkEQaLOBpAitTEGEnR2TJO3oniBmI/DBKCAIWdqHLnox9NH30FZHiIBoXCnPW/ALugSxwJN7ALU0xS1edSoXtgB1so2AScLtgHJnMluNKhcgPBLtiEF+MadnO13W7Xz/DpBrmTpKEqZXzFPwY7kuLqi9TklAXfjFvY0dzSK03YpCeorAnpjM+N9hc8raI/QtfHrY6Ge37Goi4+F7CHA6bUoqvs9A0LHQr7cP2UaV+AXQniktwaIT/A9mJkfG20IxGHPk2q1AE7OPU0Yixl02H1hqeS1vTjtVR5BTWsJliSIdbp7dERDfjekav5x2DHvgBrUXsH0w7Bft0nJtejfTzBo31nzMkPdG5H89fjapNlSwthexgB1wXuCexchH0YFbC732bHHCTDE2GN1QHDHmWy0dd+2Nw+aJzb11rjlxHsFS9dPewg6wnY59YJO7bCXGy9XTf2ZW4fTistnfSQzBxElinWVBD4iSQKNqdtfxB2NLvbTTM7wsAWqpUHBHa9bm7HCINCk+/p3xFf/b4qAn+2H0W5Er4dJtFccsJTEG4J7BP84mi/k2ZrMHxGjTrDA+H8mjxL/X9Ikx/xTpYqLbSqPR3wMrGEHRwtAangnbCDRR/P1acbyXqB3R9fq3TYuEbalXJlS1GKTFOApZrwQdiv3MdXhCC+MsvJ3C6VgqqE3ZmS/27s9j2q6N4/hn/nYAiGT/+HRrkYYthf3/bBcgRCZBfEp2EOtjtsUMykHrcy879z13iqVbFqD7wM9p8vLpdwjhTGSTfsCD859pXnq5873TWeIdQ7VZD1zbXOB2Gv45C7CxF8V816MngPTgm7T1v2xks3evLBNjoO/vb8LErPu8MEoEkJwb5+A3E6AfF3KZig8e/mwBuN/jVeum1PrOh7K4lr1cG8bONUFk171u+C3Z8jhcORbiDugj1UTfGZq2JZkYNqPFwufijs4HA7ub9oNrco0eilu8AOMhh53vMo9vxh/AgG2Qh8zzHs8Xibnh0w87dxDIPRyAMPaMz/87DnvK+0/BXNfpyplcp8JxjMtbKNI8SxpfGwD+oaNVHM1RzeQPNagT26vHZpWMSIUsqduFx1m9lGKf5/LOyPUNCq818EzR73/QbY+xAqF+dsDHwqCgZgRiaUaEBgj4bDOKSq3H4eAfmAlYyZpGqaalnmF2A/ijK/XFS3Ale+NPqjtmVi1Npc936ojNNQsLk22CODsM/75AdXK3D0g5JgGrfe0Kzfey+vhEtjbjmliVv0ieFlhOe6XtoaUS3schPsmMPmuZ1YplVvwVKtLCBte/0a2NUnNwpUUVEUshSTYz3dB/FfwEVaQYTLQ7A7yKLxEVcuG5kh4eOcvT49Zd++CeKdsH+/gR115cp717Ajg066jP5Q2NSOdizo5EubTSSNb9RQ4ZdCwQwNDl5DDzd1jbrscx+80JPG6RDJ9ML3ySgaNkRNcelF/goWitWpx8kwF5rCLezSrf3NvolgbzTbMWW2KXOvJhBWFMutUZnVKOx0BJ43QZBgN9xsnjtLbwuytzBZgSjBKgqCfYRa6iy5ofFf3/GHRRkBsxJS+x7YA0W4dSyHptDjQyyjqzCHPed58JewEkRTUixrosZGmaNUVpuRHVaFdQcrsMeKYN8GAe6hWOMd+m6a88tCObQvQB4ssVgVjSRTtAqwM+M5ZvzxSDh2ZU6ihGR1A7ixIdSrFAX5GRTti8G2hVJVTq1L7ihhsCziicJeOuyuGYW5m/6ZLsA7YsEeuNHBoQbcAgzT7R68PPqrfKSEJ8+Z+QXsabw1umAfjhJBM62lw0dwgNh5QsZuPxmxVnCDVd/sr84M+HgfzDVRhHMSg5npltQk7IYbXYPfH5LkzZQqk0aESugfz3uuv3mwbAV3hhjQNu/7KykSCvC6L7jOQUG8yksck7h+hhabKuL81BNF5ZDTOrg9Q7NzWkk0CdrBME4dTbqI2cE+2KCGWMz4zh3vZy+qqT1X+KQ0cZaIQyEYDa/vcDTrQek4G8bxMNhMRb7+iDsbcbfOueLIzE4EQMS8dMEuBPEy/hMESQzsMIle/iawuwswCVAXGEfgtAebMJLy8YDCnnrQnneO9gVUNzjuXqm4uc+SiX9VJdbGcxtH5AsGHLDb1ma+Wq3Qe6KpIQ3i++2HGQ2SuUycu+KuMpBWNi7Aqvpvys+otkDuT6/laza9Go+hapuEmY1gmiIO1GLjy5H6+BNioVDEngantNP4wUqfSlCS5qXzJJpatCH4BcWzZOCdCIjP68W0WFIIh2qToGPc4ZJQUVNpNav04BnjzuYUY+qtwSMoWyXJScHSaB3Fi1QOXc0H3jD7tluRpRhXT5e7bA6eloOH9cgKB+QrwXmYZ5J1lyY/oAPA92t+9QtO/auHBtzTvu8PanxgJQ1dxxkNrx7xqwUQit2r21f3MaWj6198v8LM4PIKq0M5TsNhFBVXqZs7+8pArW2IQRMfzRxeUxyNHMe9mTwYd3xxFC776bCxzJ7SwypdugWDSVjIUqS8x2S0D76BUQTQVQSGu9SLQ+LvmUFZvzjpOuf23/QvIYaXxiywpli68a2G6X8izOI3/Uvo1l1T0iB28xHd4ERgj4eT0SStahy/Yf8lqQn2eL9dzmW8yU1dvKfgJQqTFwtfQnNxcNwL9r9h/yXpCnYzTZFalLyqEuz12RqLpkjZKoMK2xFhapYNJfM1caI0DoPeb9h/QbqCXVAUGeo99WofJLKkr/uH2tOhrGp3bY/4Tf82uoa9njTDat749hv2X4/uAdNSxtv1HFpqJ/S/Yf9F6Bo4E0FrWlCS9OIHqD8Qt+LeOxyLDY+iqEjoEfU37L8oXaN+HEuScNiHvkMj300zTWIQLf4zwsHALnXH6eNVkvqPuWfrxm/Yf0W6ludrsI+oEzAhOrqeg0EE/G+bYOuDR4+MbzgrAihj5/35N+y/IF3BLsJgzyCNZHTdg1Ec+MA/43B534P4GX6VNP4mqb9h//WoinpPK5cfUgVdO/JiNb0saEVT/FBlxXwQvcrib9h/NaoMdYlPu/KIlDoVjN4ettuXMZX7gxw/dr3i7a7E37D/YsRL6FVlvSWVDRJ0MohGo0VGFg7duSmo8toH1aVNz/4N+y9GF9BVKblapw53hqBrJoTS9HCe46ABXxH6OL9VehV2sjB+w/5rEcPLlLKrvfeJM9ps5njfhPUNi34SOLLQxBdl+d6vhmmGYGz9hv2XIgqXol1H8qzxtvV8R8KozeWYhpCmuWhu9H7vKoxz7/or6zOwP06c7cHDm5vX23wSNeza/9/Sl3gMWuMeW8rMkx0p01sno8l9iSUvFE+cE3n5cHKa3iWqnHzC8n3I8TjAOrsM/COZttV5TPY7+/25Msv1qyjOEJwd8GJ8DPbQ3R6hBKGtIOoZhoJzI1jLbX6T8GPiYa0ySZIA0XuSbLcPh9vWjPFT7KHiqXf+gSH/mQD9v31489pizxt4VOt4bKBEkj8IGYj3D0dJIivcuq4YlqHIUJKX2316V4cLJztTIhlklZ6FM4NKvSKws0IY9fEjQnTvVXbuLvsk+Ym/w6a6qK52OBgLZ4w7AShUN4skEQge/KfOyFmOJp4Je2oP2sJqscyWi5VgQywv+gaUV957JWhsO0XNoPR6CiOcJPF2w7NLnioJP1XZwHa+ekBBD0xrdylWeDSaeOxGIfYgn1HiDvLzpYogg73NODus14flcdOjZfagvFl1io7HtQANAyqb4zLLFvM+WSy3oJXdxEaR0X5cHmWpul87UAST8JzbgrahsiLIbeMAIglWQ+39PxH0KxfnNbgLdv88h6poSc+nfXrJzZXu1wqk6XPUKb85AsRunrz1Lgu/yuatLnLYd53tK7wkSYSrh6Aathjiz5iX6AC1d0gaRSAOeJ1LlMdJLY+VLJb1lOPA0v71TtQWih8MqBrSHBVZ/ojLtMnqtqmfmt/FFGWSpdnyYV+8HkfBC4luVaXjVfw9Ndj7GnypSq4xhJsjGQ0HRQho80ygJQ5AMj5dhXBOTlieze8c7Y6oi4JhHW52nPjOnFqCNTuCwheGaK9tgKbFWpHdMDD8HcNdzVrDUGcm4XF9073aeLyigDwIO8NdGYU7uWda+uE2aHEQaERz4nZO1r1/gKqgCOcrKTRcy3jEaHBZwZe2ggGv28mdIe1lj6Mk98VGojjdLOv31i+HJFHEPbBHR2gKmrSuHWf+SSJNVZcQAtIO2pzGhDxF1w1bxhhLlt6Uw/R+Hlt2IlJ6I1i172EqKe8r2JyqlyEhTn8jqIfam5T2oiGI0qlm6oleSNOplUyfpJXgIcZ5ORo+WGhGk6S23HgCYjyLLq07YCdpXJRV4/aOvWw2NNWG4NVLam7dPHWTrqsksnlHuNoR9kEe9SYeK0ST91qtWxoKGmSoo/Vv85iVPCHotOY0JmAnofc3DRIooUOGT8NDxgau4Shr2HhQSrpV/Vhf++Adid5YE7tgH5BeCw8tWxz26ImaDWkkVxA2Lm62LFRpoXUMRRryaTRPFXRkwXUbj1IDjzy5tK1N9Q4p//iMOqO1apNAaKo1m9Oz4TUydd74/kiiE1MpBPES+36Sn/RjUz2XboG2/1zbnSaoBbRDiCvaDnu8wUMN1pwkwVEA+SzfJb33muQ/TwciWaXmBtwTNG5SvZQ8CtbneeTJYyuTsKOjAtxDsMI9bj97ZawJjckYXxQkC1YttsVEpirPRcgRFRHq0lORlvKGHP3yvWHtBjR/gXcWi0m4VlthTzf97hbFWWNqBWOg3DOlPhAZLjW3AB2EjbMA47FjKgEvmtWUCJRR3Dc1jSqPHd9CmJgYtQ6pEEmNvTlDTWMqrc4Eh8qeS7Z14TL8/9v0Ua6JljcqB35ph4RAZilwZbbBHs5xi/ba9BJCLqydeal07lKgt0QmyM1NSFXDJnM6FDCPSiePE6n/2v6EA1VvR0RPr8PCjzDqgtzpAvKshj5PlOkuobKmJkyxwZSijurpNbREbHIXu5uCZwj3aEc6o2C2CvkFboTa9F1XdLTq8mc7REnvMpffu2AfwjYVgfCorbp5XKmNkyKlsSZFrKx2j0240Vr6IUeRXM+1I92jOfobujouU02NtCWC7fAEXNbhqtPnhP+gV5EI+BwQF3cfbFW9dKQj3ML77B6SbKJmgNwJu3IX7A1j40RuNqXv5umsi61CeShhU3Mudkv5zOiyLApa2XXzY6xgYQE7hQVT6/o0xw2dbcPlNAY4lTSCdUZrXXRmp9R+XP+p8qUQ9YhHzPAhZUK4GXYqXK1O8YkrItVNYh+BXW+BXWqGPSL3ahLW3FIqXW9+r9KDgVV9yg1se5JOut0+P4C91HUd6Eltt0zKB6mjky6eIihOfr5BYj5WfZx9MkY4DpAkKNT3SXLR9eLdf6pfOp+QjEL9I5+Rc3baYKf+M+muRYzT+ouj/ZOwjwmP3bMswE6bOh7L23OSu56KlraZzyc7jbvVPkwDt6bICbxH5SmfZNPsyhQsSReRyE/QUN6mYIwg/y8ydCZ4aQ1RPD5f5h3H4D6DV+G/O2AzxIsOJO9PixMjh/dptc3082FnPN7lX+mgPaRVJTNfm5vldJd90kJkOLWkYOaIxb4RNSIrrAx/g+q7BM4b0vpcYpTFVOtLRJ/kKMM05/rb8Igbcbjc4/xZ7KuwybVFi/xC9f4B2Odf5vFCmUoHAGVHaZTyMdlsKN6hQzYQHcJNSxBVmlHPNfFvbwvP8R4nN/IGzz5w0B87NNj/pI33QDKcYEHlR2te3duhfjJRl9jGxes4R9RqvSYHLyzlyyfpp8P+A3gsKJZMk3wmJaXpjR69gFSq0/XTTHTCltpyGZVcsWUo/PQMt5NpIdvF3vk5DpWMlHDgItVrN6O5WP4b78NwRXSxbXmaoI9TnSY4KxNeF8K2/Vhs7rYk2fx9Cl0T/XTYM+JW63LD3EXBJeHks9gq5b9/UcCkpFHMzX1dlaJA9jkQr5X1Bh4lI0m0dy0eKKlrej6YmOC0wAEquePFs0mCx/G+NKjxwuUQn+oXYCy9NYG9yQ4JqfHQ5VBvpZ8Ne0w1njt8qd101AokqW+xyb1GTQc+x+YH6Ux8WPcu6rMUFDhTfqxTGb8zkKh5CofHhQuC8xLEcur78zRfDcByhOb8CdLxB+kbeR03/QQLw6HkgvcDCJ7Fo4+FfJO0ytkS0D1mShP9bNjp9wX5KzwyisrzuVLiDG9KJUh9imLz4QhdtCTj9x7zjfBFexlOhOhjZcuKfdFEL+9SIODcg+k6etnnWxB5YPIEPH94AmkAjlFMGFwSXfdtgQR9JMfrp1Ww15Btij7UNFQ8GmDZfK7THfSzYWdLJ3bNOx+ltVWmvyVGodZwbB+dmT8/r/hshaVrNbAgOvrIpIKqi7qbA3HpHhraKcie06G0jZee7y+xcueB0wTE22QRRPiozRP6Ae+TO0zR3XQlvMRAFWE+EMwmYeYfxS/2avDzYad6vPhc884HqXKyFZXycq3OFdIleaNrcaqR2OJu17LkheiyNBE+qDlRZ0RDVX0FCx8Zb0snn/hWfEqH4xC7brwTGIdI6J8H2dZDs0iGRH6EjIDxXwY+/9EO8bRordFsYZr1pcU0e/VH4spuicIOO2Bn23Q/Dntq/AAeKeUyl7+a6vJK7ZIe5aUjm2xrSfpl9N5FdH1SsB5ItnbxiM0/cQwWIZhJ2cQNgBcgSR7/iVU058+BgbQ5BPTiO/Ai4IHdI5gs8vdw9X8uwLF56G1znhhYM6wl6qzqiAXrIgq73RG+Q8XmJ2BnQVvXpyd+hpZ93i9HJN31WZyURvBjMvqGdhTGe3x0hM5Mp8OwIulGA8xsf78D0QIc3TFwN9joILP4QBqqSAtE8D48gJk7csB2Oxs9GmmUgWSBn3jC671Ws4+OVe/zwgwTU7nUl8xroixbURPlE7AzHruCtu6gtBpQTiMpa5d3GAotIWAdRG3O+2Hfs4gfPNtuiyBiuJ9JZzDD6zIRWOMFhDVx+nnn72hEo8ttDrYjpJ0szqfpZAlyD8ywxRjNDqS1zabDxZnh0PsRsAua2kxFSrVPwM54VN7rXvoQJUrFB011+dq601XiL+wgY3P13bAzsSvMwUW84dfPjxMyd6LP+N+H+LxwDGQ+fqHpag9DMLdcEIbrVbyfoe4wP5JuvWUDscmbzXr110ZSAbulNFMRTf8J2Knq9SNgvz7Eifjlax1ZbKr9vJAffxB22gURcS8LwsYblcyleHiTQPlQnRPF1J+DyfIpxMG9wD2CwXNGJ8KzVkiLhtKCHzja1bf396CB3t+Xxhdh730ZdheK1fMtWDRYDTRratd+XqUbs8WVe1W6uNiRji9YnBUywOIAIiuNE9W7KWaJnWK7c8B3vNYGhMg5DkD2RA+U2eULkb7eVBob7T9CpeuKU6az3WdgZzx+WaU7WFd2OLWy6ipPI+m/oPMUo/3OWHx8vPdFyIOw6AOo17zZNjRfDn8XeYv2Mm6HHP+TLkGc5gc0zb+csDMed1/f3R5S5tasN1IwOR2TwF3E7PaORYf3zxpwBY9fNeBCZA8vRjy9UsXHuH2WaVWfd9ewub3lQMgqMdjZHpMtFXC4q2OJZGqWND0+kV3twCfLLzMk/L2U7ZAZk7krzh+yuQSnw4L727NPCioW+O9aFW6in+yu+SE8Arq6qemwpCLbfo0kZhNL23p8OzFN/u5+w4S8Rscfc6cgVdynnPTxPqDisIHY25IFt/9Df78gwAN8uKm7tKGBFWfZ92mC2hbxmLJZRP5s9TD9ZNiHTNupGZQfIhz2IGo8MeuixqmRd7WLP0Dkc4SvufunD/qYmEpnMAVmx3BXAg/3zb4VUMgHKdlVvSeHnuMJZILDc5Eu712OddULWdESMRYzna9l10I3/WTYCx7vCqlqpkgWNPm44OmoEnBqVkeZl665XVaSrGjfN/P584ocl/MdyZEp5xNg/cYU7txfyQy4wlEQFhmlLVz5/uFlao7CaDeXptOp+T4AKR7JlOvHsw9GNpojWCc2qDtUUNr0ksK+vNd3XEc/2yd//AE8Yr+ZeLs7hWrst18O2T7MRpVsPe9DCSqaSMk0LSgcuboVS2r3Lm0yd81lxWB2sd1x55nHjoCPeFeQVp+O1vYI8J+NPWgKlr5gPYXlKLXa1oyZE/ELUSQ/H3bG49esTN8wayLeqV++JsiErpu2zM1+HLvOg1g41GxvWO1TLFXUvQ4falJxAURjPl98/+iDKJ9demde9tPB5CBZggoP0ULj3uiITmArRU3rj3fRz4ad6XRa81nhdxCSunUb2mlb2Tcjg1m2nUuT3yi8t2YG3fJ3X5g9KCxGrv8VGg0l63iZbXyXz60AomcJqanZkO4fKV/oUCrY1+vXH++jnw27zw5J6t5o0EJP/VorlWU4uJHlMRPSXW42v2mBla0kCMZ9kzsLEuU+UxHzQr9H2yVdQyTtBb44d5YPgb+oZJY2u/Z5MQnabNp300+PpfsBPKLBUyv2qAZds2FpQYVspyOLBizcqn5hn1r1BgAAAAbOSURBVPbVjg1XxdOk7jhwsqSscuiLCZ9cP/KgYgexP9lc2Zz7VWWsd+tBTJhUS/wY/XTYmZrbsou8k049U6sdABS228ExudO0Zfu3b2+wvnqflKeywa7068GqehxMHx8KZQpU/BAZHk+iNE6jfD2H1WMkbg+3v6FiifDTa4z/QJz813nUm7x8zC9/WypzrzaHVFOiizY1QWmFS6RxgwJPJG7MvMrfElePgxGR6WAr6+3TcpfH2EngvsiSbuvSFF6hrt8RB/1IZzHx+a4g0XR2a8n+fNiH/G6hTnq85TFvPJGZolPjVnFZu8zbJ+dtE+zFcL8nVwqNk9evJ7FI5+AUj1HszpZTRdMMyDKGxUdoSYdh7L7wWrx9l49ox0IK7lptOk5vzah/YA8c81rdpG9q4PFGCXjqN5ZMR7V125sztmbYvvJHnSN1sMdMW9a7hztRLEXzplNHCo+7jjtuhLdFlwkoHI9kHH7g5gPlPuPBf6Zd5R7PggtrlIV/YKOzv6E83hM07Uo3PKJPN24ASZSG+SNkfq/2TaHNsBfrp/1Oxz4Ns63NAmZww9iE2LsSSRY+P3oLJptLBuoFd9Kj3pTp6ObbzC7uSAeA6alf465kC68dpg6DvdmwaE1rEMmMx04WkQ5+s7MNydtGf1vUJOULMd9v9Re0wA4yFo3epZIQJ7r+re5WuuFVdIi9R5NXJPPW09CRbIFW6mBfPXIf5bR+vc45wYFiTY4c564kJsnXkpgwHpXOmXIGb3ws2Lg2GvsbTSZRt3Dh0DLtNg2pDfaBScZqR/IaWnGrQSbEC73EVNBp9cOlbZzAwhJhtndHTyXq5n3TYME7WwjoiGRIlVoPKfVodQWSnL6YsqjgsaM3IxXthkckbVuWwihwtSvjAXPGtDgMqEpXY8BhGtLz+bRWtXCAXTXaprFhcGI7DnccQ4VEgAjTEHVYbNWV87qlfGzPXsDSo7Vq/uFKqx3TzAbqCCRZ35egrDmO6V26Q4phHm9iYRdam2+cSpl6N+yZNnlLDq8HWq2G+TGippW1aJk/cbhZ32xZAsVpLEtkjec+UvBXK6QEjSoOXMRF9tEE8Dm1FeyX5uLDsVUfb0jTPjUnlKNE4+Q70xG2BCY4lEeljcejdQsgxrVl8dlnO/xru+3IplkUG/UkumbT2JsjgbgcjGMTIP4SDRqjOV8hpjCTeI0eC/PVY3xZUGFk3OcQvOJPJWNW7Te9G2P/X61/lDq6uvZKs+SjzaOO9p62gJaILnipNycrFJRiHu1riytT29MTUEdbg7aYzsnc2ls19Fe6MN7cm+MVed+a16s+8RiNZLjsGqXuClZPataECMS8ta7Ct3tTJ1fI35Hk3yYc11ZhRu7W9WpmCJhia4/dU82keanPZ6qL0mLm+msykbXzeD2wccRDa7AgC8RvmsETmeRvk7w6xti6elt854lwVZ9seCZrQl++JybYUfUK8KJ+FLhJHS4/vZYWLSCWSBp8ya/HxmhMjxeskcCTORNA6lML7rnImO6t6ztl+sRSgmr1eVSveVzcyyMBtXXRlq2RCva2XiSkHsSTqyXfHmkRPRcxLS3L29GRAG8L1wcc5IhjDY7vA8w/C7Cyol60qGD2oHdvPH4tuRnEfiENyq9BFNNG8NPJTsQFihbUr4CNgoNY+oP78PiWODXJ6LdLuZRRBlw8XM6vJBQ6ydvxEguGxsV8nTiNNk89j3vGowG5eNH9LHkTqCxS52/J7NYf4s6StXpRmBTd287q5MhwLeN4SxX2Ds6w+H44dOicK6q2pLS4H1GPPEpoMjAVmM1Y0Dtu1T7sq9Lx/mQNfj6WK6tyTLoL26+ExBGKk6OiW6KgKtDarI7j8WrTg4YpWrY8f5tcV22BD/uwbVvHZNsKPqHsz+tPulP0VPmQTc4E4Rk9T8kZKuUTOmw9NKSGR6Xgccfz+Ac+25p81sYnldwm1fNlSYK6UpaMnpJrh3w4WxjQ0ExLh+ocFYkKNVFXMPs9qM8zJ+rydLlZHyKW+zY0V+hlfORIz4K97IOBYsOTLhmleodGIvQmPyClD6LUWc8RDrpNT3axZXwCzNu5ToyM8Nk/5/PMwTSbBfh0n5veG+622ySY0YfIU9tTRZymu1P1gXf0mXYDNJ2tNzU8XonL5JQEZ/Ld2fkcJKfbyTtAFWCPFKw1TrTx/mEsS1C2iyNvUCf/nt19KlE8ekPNKtOjdWx8opFXd0JQJ7m7sQ4R9Ahy+XjY/xjMGQ2iff6+Wx8O612ST35A9pCfQP8THtPJKDihMg/rrVNsVLmfQnf0vqMvf/QsMZ7iUbIQxqdP9Zrf9K+k/wcsMXIaJcExswAAAABJRU5ErkJggg=="/>
          <p:cNvSpPr>
            <a:spLocks noChangeAspect="1" noChangeArrowheads="1"/>
          </p:cNvSpPr>
          <p:nvPr/>
        </p:nvSpPr>
        <p:spPr bwMode="auto">
          <a:xfrm>
            <a:off x="155575" y="-776288"/>
            <a:ext cx="809625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https://upload.wikimedia.org/wikipedia/en/thumb/9/93/University_of_Chicago_logo.svg/1280px-University_of_Chicago_logo.sv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00" y="5867400"/>
            <a:ext cx="2651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cs typeface="Arial"/>
              </a:rPr>
              <a:t>STEM Careers</a:t>
            </a:r>
            <a:endParaRPr lang="en-US" sz="6600" dirty="0"/>
          </a:p>
        </p:txBody>
      </p:sp>
      <p:sp>
        <p:nvSpPr>
          <p:cNvPr id="4" name="Oval 3"/>
          <p:cNvSpPr/>
          <p:nvPr/>
        </p:nvSpPr>
        <p:spPr>
          <a:xfrm>
            <a:off x="2190814" y="22734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08366" y="155666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23353" y="13716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38345" y="156923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50885" y="228367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31101" y="327352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26179" y="426800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96380" y="490112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988421" y="513860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738896" y="438105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89775" y="330330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978259" y="506315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37545" y="1581810"/>
            <a:ext cx="109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Professional Development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5907" y="1753132"/>
            <a:ext cx="109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7061" y="2603486"/>
            <a:ext cx="10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Teaching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414511"/>
            <a:ext cx="109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Law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0440" y="4431695"/>
            <a:ext cx="109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2254" y="5063159"/>
            <a:ext cx="109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nd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4805" y="5422367"/>
            <a:ext cx="109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Entrepreneur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ship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8053" y="5401713"/>
            <a:ext cx="10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7753" y="1759360"/>
            <a:ext cx="109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221" y="2502557"/>
            <a:ext cx="1264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3968" y="3583788"/>
            <a:ext cx="109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Technology Transfer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0885" y="4514314"/>
            <a:ext cx="109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Industry:</a:t>
            </a:r>
          </a:p>
          <a:p>
            <a:pPr algn="ctr"/>
            <a:r>
              <a:rPr lang="en-US" sz="1100" dirty="0" err="1" smtClean="0">
                <a:solidFill>
                  <a:srgbClr val="FFFFFF"/>
                </a:solidFill>
                <a:latin typeface="Arial"/>
                <a:cs typeface="Arial"/>
              </a:rPr>
              <a:t>Pharma</a:t>
            </a:r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Biotech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762000"/>
          </a:xfrm>
        </p:spPr>
        <p:txBody>
          <a:bodyPr/>
          <a:lstStyle/>
          <a:p>
            <a:r>
              <a:rPr lang="en-US" b="1" dirty="0" smtClean="0"/>
              <a:t>Join AWIS Chicago!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039100" cy="4876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/>
              <a:t>Not a member? Sign up TODAY</a:t>
            </a:r>
            <a:r>
              <a:rPr lang="en-US" dirty="0" smtClean="0"/>
              <a:t>!</a:t>
            </a:r>
          </a:p>
          <a:p>
            <a:pPr lvl="1"/>
            <a:r>
              <a:rPr lang="en-US" sz="2000" dirty="0"/>
              <a:t>Scientist of the Month series</a:t>
            </a:r>
          </a:p>
          <a:p>
            <a:pPr lvl="1"/>
            <a:r>
              <a:rPr lang="en-US" sz="2000" dirty="0"/>
              <a:t>Past and upcoming event information</a:t>
            </a:r>
          </a:p>
          <a:p>
            <a:pPr lvl="1"/>
            <a:r>
              <a:rPr lang="en-US" sz="2000" dirty="0"/>
              <a:t>Upcoming events of partner institutions</a:t>
            </a:r>
          </a:p>
          <a:p>
            <a:pPr lvl="1"/>
            <a:r>
              <a:rPr lang="en-US" sz="2000" dirty="0" smtClean="0"/>
              <a:t>Discounts to AWIS events over non-members</a:t>
            </a:r>
            <a:endParaRPr lang="en-US" sz="2000" dirty="0"/>
          </a:p>
          <a:p>
            <a:pPr lvl="1"/>
            <a:r>
              <a:rPr lang="en-US" sz="2000" dirty="0"/>
              <a:t>Job </a:t>
            </a:r>
            <a:r>
              <a:rPr lang="en-US" sz="2000" dirty="0" smtClean="0"/>
              <a:t>postings and newsletter</a:t>
            </a:r>
            <a:endParaRPr lang="en-US" sz="2000" dirty="0"/>
          </a:p>
          <a:p>
            <a:pPr lvl="1"/>
            <a:r>
              <a:rPr lang="en-US" sz="2000" dirty="0" smtClean="0"/>
              <a:t>LinkedIn </a:t>
            </a:r>
            <a:r>
              <a:rPr lang="en-US" sz="2000" dirty="0"/>
              <a:t>and Facebook groups – discussions on a wide range of topics relevant to women in </a:t>
            </a:r>
            <a:r>
              <a:rPr lang="en-US" sz="2000" dirty="0" smtClean="0"/>
              <a:t>science</a:t>
            </a:r>
            <a:endParaRPr lang="en-US" sz="20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Visit </a:t>
            </a:r>
            <a:r>
              <a:rPr lang="en-US" dirty="0"/>
              <a:t>us at </a:t>
            </a:r>
            <a:r>
              <a:rPr lang="en-US" dirty="0">
                <a:hlinkClick r:id="rId3"/>
              </a:rPr>
              <a:t>www.awis-chicago.org</a:t>
            </a:r>
            <a:r>
              <a:rPr lang="en-US" dirty="0"/>
              <a:t>. </a:t>
            </a:r>
            <a:r>
              <a:rPr lang="en-US" dirty="0" smtClean="0"/>
              <a:t>Find us on LinkedIn </a:t>
            </a:r>
            <a:r>
              <a:rPr lang="en-US" dirty="0"/>
              <a:t>and Facebook</a:t>
            </a:r>
            <a:r>
              <a:rPr lang="en-US" dirty="0" smtClean="0"/>
              <a:t>!</a:t>
            </a:r>
            <a:endParaRPr lang="en-US" i="1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/>
              <a:t>Currently </a:t>
            </a:r>
            <a:r>
              <a:rPr lang="en-US" dirty="0" smtClean="0"/>
              <a:t>70+ active </a:t>
            </a:r>
            <a:r>
              <a:rPr lang="en-US" dirty="0"/>
              <a:t>members from all disciplines in various stages of their </a:t>
            </a:r>
            <a:r>
              <a:rPr lang="en-US" dirty="0" smtClean="0"/>
              <a:t>careers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76200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039100" cy="48768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>
                <a:hlinkClick r:id="rId3"/>
              </a:rPr>
              <a:t>http://www.awis.org</a:t>
            </a:r>
            <a:endParaRPr lang="en-US" dirty="0" smtClean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Career center for job postings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Research and analysis on the current state of women in science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Link to policymakers in Washington D.C.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Chicago chapter website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Career development resources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r>
              <a:rPr lang="en-US" dirty="0" smtClean="0"/>
              <a:t>Ways to join and get involved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z="7200" b="1" dirty="0" smtClean="0"/>
              <a:t>Questions?</a:t>
            </a:r>
            <a:endParaRPr lang="en-US" sz="7200" b="1" dirty="0"/>
          </a:p>
        </p:txBody>
      </p:sp>
      <p:pic>
        <p:nvPicPr>
          <p:cNvPr id="22530" name="Picture 2" descr="C:\Users\haere_000\AppData\Local\Microsoft\Windows\Temporary Internet Files\Content.IE5\LF985F2A\question-mark-in-blue-round-button-6154-lar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1246800" cy="124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Why Women are Beneficial in the Scientific Workforce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Fortune 500 companies that have 3 or more female directors have seen benefits.</a:t>
            </a:r>
          </a:p>
          <a:p>
            <a:pPr lvl="1"/>
            <a:r>
              <a:rPr lang="en-US" sz="2400" dirty="0" smtClean="0"/>
              <a:t>66% increase in return on invested capital</a:t>
            </a:r>
          </a:p>
          <a:p>
            <a:pPr lvl="1"/>
            <a:r>
              <a:rPr lang="en-US" sz="2400" dirty="0" smtClean="0"/>
              <a:t>42% increase on return on sales</a:t>
            </a:r>
          </a:p>
          <a:p>
            <a:pPr lvl="1"/>
            <a:r>
              <a:rPr lang="en-US" sz="2400" dirty="0" smtClean="0"/>
              <a:t>53% increase on return on equity</a:t>
            </a:r>
          </a:p>
          <a:p>
            <a:pPr lvl="1"/>
            <a:r>
              <a:rPr lang="en-US" sz="2400" dirty="0" smtClean="0"/>
              <a:t>22% lower turnover rate</a:t>
            </a:r>
          </a:p>
          <a:p>
            <a:r>
              <a:rPr lang="en-US" sz="2800" dirty="0" smtClean="0"/>
              <a:t>Diversity results in greater stockholder value, improved financial performance, and better decision making in teams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5112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Association for Women in Science – Factsheet. Forbes.com "A Quick Glance At The Biotech IPO Boom" by Matthew </a:t>
            </a:r>
            <a:r>
              <a:rPr lang="en-US" sz="800" dirty="0" err="1" smtClean="0"/>
              <a:t>Herper</a:t>
            </a:r>
            <a:r>
              <a:rPr lang="en-US" sz="800" dirty="0" smtClean="0"/>
              <a:t>, Forbes </a:t>
            </a:r>
            <a:r>
              <a:rPr lang="en-US" sz="800" dirty="0" err="1" smtClean="0"/>
              <a:t>Sta</a:t>
            </a:r>
            <a:r>
              <a:rPr lang="en-US" sz="800" dirty="0" smtClean="0"/>
              <a:t> . 8/13/13. http://www.forbes.com/sites/matthewherper/</a:t>
            </a:r>
          </a:p>
          <a:p>
            <a:r>
              <a:rPr lang="en-US" sz="800" dirty="0" smtClean="0"/>
              <a:t>2013/08/13/a-quick-glance-at-the-</a:t>
            </a:r>
            <a:r>
              <a:rPr lang="en-US" sz="800" dirty="0" err="1" smtClean="0"/>
              <a:t>biotechipo</a:t>
            </a:r>
            <a:r>
              <a:rPr lang="en-US" sz="800" dirty="0" smtClean="0"/>
              <a:t>- boom/#; http://www.nasdaq.com/markets/ipos/; http://www. ercebiotech.com/special-reports/biotech-</a:t>
            </a:r>
            <a:r>
              <a:rPr lang="en-US" sz="800" dirty="0" err="1" smtClean="0"/>
              <a:t>ipo</a:t>
            </a:r>
            <a:r>
              <a:rPr lang="en-US" sz="800" dirty="0" smtClean="0"/>
              <a:t>-frenzy-headed-crack; http://anitaborg.org/wp-content/uploads/2014/03/The-Case-for-Investing-in-women-314.pdf; </a:t>
            </a:r>
            <a:r>
              <a:rPr lang="en-US" sz="800" dirty="0" err="1" smtClean="0"/>
              <a:t>woolley,a.w</a:t>
            </a:r>
            <a:r>
              <a:rPr lang="en-US" sz="800" dirty="0" smtClean="0"/>
              <a:t>., </a:t>
            </a:r>
            <a:r>
              <a:rPr lang="en-US" sz="800" dirty="0" err="1" smtClean="0"/>
              <a:t>chabris</a:t>
            </a:r>
            <a:r>
              <a:rPr lang="en-US" sz="800" dirty="0" smtClean="0"/>
              <a:t>, c.f., et al (2010). Evidence for </a:t>
            </a:r>
            <a:r>
              <a:rPr lang="en-US" sz="800" dirty="0" err="1" smtClean="0"/>
              <a:t>acollective</a:t>
            </a:r>
            <a:r>
              <a:rPr lang="en-US" sz="800" dirty="0" smtClean="0"/>
              <a:t> intelligence factor in the performance </a:t>
            </a:r>
            <a:r>
              <a:rPr lang="en-US" sz="800" dirty="0" err="1" smtClean="0"/>
              <a:t>ofhuman</a:t>
            </a:r>
            <a:r>
              <a:rPr lang="en-US" sz="800" dirty="0" smtClean="0"/>
              <a:t> groups. science, 330, 686-688.Government Equalities O </a:t>
            </a:r>
            <a:r>
              <a:rPr lang="en-US" sz="800" dirty="0" err="1" smtClean="0"/>
              <a:t>ce</a:t>
            </a:r>
            <a:r>
              <a:rPr lang="en-US" sz="800" dirty="0" smtClean="0"/>
              <a:t>, conducted by </a:t>
            </a:r>
            <a:r>
              <a:rPr lang="en-US" sz="800" dirty="0" err="1" smtClean="0"/>
              <a:t>Ipsos</a:t>
            </a:r>
            <a:r>
              <a:rPr lang="en-US" sz="800" dirty="0" smtClean="0"/>
              <a:t> </a:t>
            </a:r>
            <a:r>
              <a:rPr lang="en-US" sz="800" dirty="0" err="1" smtClean="0"/>
              <a:t>MORi</a:t>
            </a:r>
            <a:r>
              <a:rPr lang="en-US" sz="800" dirty="0" smtClean="0"/>
              <a:t>, sample of 1,071 adults in Great Britain aged 16+. 20-24 February 2010,published 11 March 2010.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Verdana" pitchFamily="34" charset="0"/>
                <a:cs typeface="Verdana" pitchFamily="34" charset="0"/>
              </a:rPr>
              <a:t>Challenges that Women in STEM Face Today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Women have been earning more than 50% of the degrees in some STEM PhD subjects for many years, yet the numbers reflected in leadership in academia and industry fail to reflect these advances. </a:t>
            </a:r>
            <a:endParaRPr lang="en-US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Women scientists are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underrepresented in university technology transfers</a:t>
            </a: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, holding only 10% of the patents in the US.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There are a variety of reasons women slowly leak out of the pathway to leadership, including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bias, lack of promotion opportunities, lack of recognition, and lack of mentors and sponsors</a:t>
            </a: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. </a:t>
            </a:r>
          </a:p>
          <a:p>
            <a:pPr lvl="0">
              <a:buFont typeface="Wingdings" pitchFamily="2" charset="2"/>
              <a:buChar char="§"/>
            </a:pP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Another challenge that nearly all women scientists face is finding the proper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work-life balance</a:t>
            </a: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>
                <a:latin typeface="+mj-lt"/>
                <a:ea typeface="Verdana" pitchFamily="34" charset="0"/>
                <a:cs typeface="Verdana" pitchFamily="34" charset="0"/>
              </a:rPr>
              <a:t>between pursuing an academic or industry career and raising a family</a:t>
            </a:r>
            <a:r>
              <a:rPr lang="en-US" sz="2000" dirty="0" smtClean="0">
                <a:latin typeface="+mj-lt"/>
                <a:ea typeface="Verdana" pitchFamily="34" charset="0"/>
                <a:cs typeface="Verdana" pitchFamily="34" charset="0"/>
              </a:rPr>
              <a:t>.</a:t>
            </a:r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a typeface="Verdana" pitchFamily="34" charset="0"/>
                <a:cs typeface="Verdana" pitchFamily="34" charset="0"/>
              </a:rPr>
              <a:t>Association for Women in Science (AWIS) – A Resourceful Solution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Verdana" pitchFamily="34" charset="0"/>
                <a:cs typeface="Verdana" pitchFamily="34" charset="0"/>
              </a:rPr>
              <a:t>Founded in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1971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Verdana" pitchFamily="34" charset="0"/>
                <a:cs typeface="Verdana" pitchFamily="34" charset="0"/>
              </a:rPr>
              <a:t>It is the largest multi-disciplinary organization for women in science, technology, engineering, and mathematics (STEM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Verdana" pitchFamily="34" charset="0"/>
                <a:cs typeface="Verdana" pitchFamily="34" charset="0"/>
              </a:rPr>
              <a:t>Champions the interests of women in STEM:</a:t>
            </a:r>
          </a:p>
          <a:p>
            <a:pPr lvl="1"/>
            <a:r>
              <a:rPr lang="en-US" sz="1800" dirty="0">
                <a:latin typeface="+mj-lt"/>
                <a:ea typeface="Verdana" pitchFamily="34" charset="0"/>
                <a:cs typeface="Verdana" pitchFamily="34" charset="0"/>
              </a:rPr>
              <a:t>Compensated fairly and without discrimination</a:t>
            </a:r>
          </a:p>
          <a:p>
            <a:pPr lvl="1"/>
            <a:r>
              <a:rPr lang="en-US" sz="1800" dirty="0">
                <a:latin typeface="+mj-lt"/>
                <a:ea typeface="Verdana" pitchFamily="34" charset="0"/>
                <a:cs typeface="Verdana" pitchFamily="34" charset="0"/>
              </a:rPr>
              <a:t>Advanced equitably and without bias</a:t>
            </a:r>
          </a:p>
          <a:p>
            <a:pPr lvl="1"/>
            <a:r>
              <a:rPr lang="en-US" sz="1800" dirty="0">
                <a:latin typeface="+mj-lt"/>
                <a:ea typeface="Verdana" pitchFamily="34" charset="0"/>
                <a:cs typeface="Verdana" pitchFamily="34" charset="0"/>
              </a:rPr>
              <a:t>Exposed to successful role models in leadership positions</a:t>
            </a:r>
          </a:p>
          <a:p>
            <a:pPr lvl="1"/>
            <a:r>
              <a:rPr lang="en-US" sz="1800" dirty="0">
                <a:latin typeface="+mj-lt"/>
                <a:ea typeface="Verdana" pitchFamily="34" charset="0"/>
                <a:cs typeface="Verdana" pitchFamily="34" charset="0"/>
              </a:rPr>
              <a:t>Recognized and respected for their scientific and leadership </a:t>
            </a:r>
            <a:r>
              <a:rPr lang="en-US" sz="1800" dirty="0" smtClean="0">
                <a:latin typeface="+mj-lt"/>
                <a:ea typeface="Verdana" pitchFamily="34" charset="0"/>
                <a:cs typeface="Verdana" pitchFamily="34" charset="0"/>
              </a:rPr>
              <a:t>achievements</a:t>
            </a:r>
            <a:endParaRPr lang="en-US" sz="18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Verdana" pitchFamily="34" charset="0"/>
                <a:cs typeface="Verdana" pitchFamily="34" charset="0"/>
              </a:rPr>
              <a:t>There are 22 Chapters and 26 Chapter Affiliates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Nationwide</a:t>
            </a:r>
            <a:endParaRPr lang="en-US" sz="1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+mj-lt"/>
                <a:ea typeface="Verdana" pitchFamily="34" charset="0"/>
                <a:cs typeface="Verdana" pitchFamily="34" charset="0"/>
              </a:rPr>
              <a:t>AWIS reaches 20,000 professionals in STEM each </a:t>
            </a:r>
            <a:r>
              <a:rPr lang="en-US" sz="2400" dirty="0" smtClean="0">
                <a:latin typeface="+mj-lt"/>
                <a:ea typeface="Verdana" pitchFamily="34" charset="0"/>
                <a:cs typeface="Verdana" pitchFamily="34" charset="0"/>
              </a:rPr>
              <a:t>month</a:t>
            </a:r>
            <a:endParaRPr lang="en-US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smtClean="0"/>
              <a:t>AWIS Magazine: 4 issues per year</a:t>
            </a:r>
          </a:p>
          <a:p>
            <a:r>
              <a:rPr lang="en-US" dirty="0" smtClean="0"/>
              <a:t>Washington Wire: 24 issues per year</a:t>
            </a:r>
          </a:p>
          <a:p>
            <a:r>
              <a:rPr lang="en-US" dirty="0" smtClean="0"/>
              <a:t>AWIS in Action:  12 issues per year</a:t>
            </a:r>
          </a:p>
          <a:p>
            <a:r>
              <a:rPr lang="en-US" dirty="0" err="1" smtClean="0"/>
              <a:t>STEMiNARS</a:t>
            </a:r>
            <a:r>
              <a:rPr lang="en-US" dirty="0" smtClean="0"/>
              <a:t>©:   12-15 per year</a:t>
            </a:r>
          </a:p>
          <a:p>
            <a:r>
              <a:rPr lang="en-US" dirty="0" smtClean="0"/>
              <a:t>Work/Life Satisfaction Program</a:t>
            </a:r>
          </a:p>
          <a:p>
            <a:r>
              <a:rPr lang="en-US" dirty="0" smtClean="0"/>
              <a:t>Website resources including recorded webinars</a:t>
            </a:r>
          </a:p>
          <a:p>
            <a:r>
              <a:rPr lang="en-US" dirty="0" smtClean="0"/>
              <a:t>Online membership directory</a:t>
            </a:r>
          </a:p>
          <a:p>
            <a:r>
              <a:rPr lang="en-US" dirty="0" smtClean="0"/>
              <a:t>Free access to </a:t>
            </a:r>
            <a:r>
              <a:rPr lang="en-US" dirty="0" err="1" smtClean="0"/>
              <a:t>MentorNet</a:t>
            </a:r>
            <a:r>
              <a:rPr lang="en-US" dirty="0" smtClean="0"/>
              <a:t> (online mentor match) </a:t>
            </a:r>
          </a:p>
          <a:p>
            <a:r>
              <a:rPr lang="en-US" dirty="0" smtClean="0"/>
              <a:t>Chapter networking and professional development</a:t>
            </a:r>
            <a:endParaRPr dirty="0" smtClean="0"/>
          </a:p>
          <a:p>
            <a:endParaRPr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</p:spPr>
        <p:txBody>
          <a:bodyPr/>
          <a:lstStyle/>
          <a:p>
            <a:pPr algn="l"/>
            <a:r>
              <a:rPr lang="en-US" b="1" dirty="0" smtClean="0"/>
              <a:t>AWIS Chicago Chapter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Formed in 1978, one of the first </a:t>
            </a:r>
            <a:r>
              <a:rPr lang="en-US" sz="2400" dirty="0" smtClean="0"/>
              <a:t>chapters;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-largest </a:t>
            </a:r>
            <a:r>
              <a:rPr lang="en-US" sz="2400" dirty="0"/>
              <a:t>chapter </a:t>
            </a:r>
            <a:r>
              <a:rPr lang="en-US" sz="2400" dirty="0" smtClean="0"/>
              <a:t>since 2012 (70+ active members)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Provides a platform for </a:t>
            </a:r>
            <a:r>
              <a:rPr lang="en-US" sz="2400" b="1" u="sng" dirty="0"/>
              <a:t>connection, communication, career development and support</a:t>
            </a:r>
            <a:r>
              <a:rPr lang="en-US" sz="2400" dirty="0"/>
              <a:t> for women </a:t>
            </a:r>
            <a:r>
              <a:rPr lang="en-US" sz="2400" dirty="0" smtClean="0"/>
              <a:t>at all career stages in </a:t>
            </a:r>
            <a:r>
              <a:rPr lang="en-US" sz="2400" dirty="0"/>
              <a:t>the </a:t>
            </a:r>
            <a:r>
              <a:rPr lang="en-US" sz="2400" dirty="0" smtClean="0"/>
              <a:t>Chicago-land area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026465"/>
              </p:ext>
            </p:extLst>
          </p:nvPr>
        </p:nvGraphicFramePr>
        <p:xfrm>
          <a:off x="685800" y="3810000"/>
          <a:ext cx="4860471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29750"/>
              </p:ext>
            </p:extLst>
          </p:nvPr>
        </p:nvGraphicFramePr>
        <p:xfrm>
          <a:off x="3962400" y="3802380"/>
          <a:ext cx="3581400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2895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00200"/>
          </a:xfrm>
        </p:spPr>
        <p:txBody>
          <a:bodyPr/>
          <a:lstStyle/>
          <a:p>
            <a:pPr algn="l"/>
            <a:r>
              <a:rPr lang="en-US" dirty="0" smtClean="0"/>
              <a:t>Honoring our very own </a:t>
            </a:r>
            <a:r>
              <a:rPr lang="en-US" dirty="0" err="1" smtClean="0"/>
              <a:t>Chicagoland</a:t>
            </a:r>
            <a:r>
              <a:rPr lang="en-US" dirty="0" smtClean="0"/>
              <a:t> scientists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Scientists of the Month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Fahrbach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1600200" cy="162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1504" y="3930569"/>
            <a:ext cx="17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Kelly </a:t>
            </a:r>
            <a:r>
              <a:rPr lang="en-US" dirty="0" err="1" smtClean="0"/>
              <a:t>Fahrbach</a:t>
            </a:r>
            <a:endParaRPr lang="en-US" dirty="0"/>
          </a:p>
        </p:txBody>
      </p:sp>
      <p:pic>
        <p:nvPicPr>
          <p:cNvPr id="2052" name="Picture 4" descr="http://www.awis-chicago.org/wp-content/uploads/2016/05/SuzanneBell-24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76450"/>
            <a:ext cx="1371600" cy="1714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39000" y="38100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Suzanne Bell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733800"/>
            <a:ext cx="14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Dorothy Kozlowski</a:t>
            </a:r>
            <a:endParaRPr lang="en-US" dirty="0"/>
          </a:p>
        </p:txBody>
      </p:sp>
      <p:pic>
        <p:nvPicPr>
          <p:cNvPr id="2054" name="Picture 6" descr="Dorothy Kozlowski September, 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1143000" cy="1714500"/>
          </a:xfrm>
          <a:prstGeom prst="rect">
            <a:avLst/>
          </a:prstGeom>
          <a:noFill/>
        </p:spPr>
      </p:pic>
      <p:pic>
        <p:nvPicPr>
          <p:cNvPr id="2056" name="Picture 8" descr="DimaElissaHeadShot082113%205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343400"/>
            <a:ext cx="1299718" cy="1638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601980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Dima</a:t>
            </a:r>
            <a:r>
              <a:rPr lang="en-US" dirty="0" smtClean="0"/>
              <a:t> </a:t>
            </a:r>
            <a:r>
              <a:rPr lang="en-US" dirty="0" err="1" smtClean="0"/>
              <a:t>Elissa</a:t>
            </a:r>
            <a:endParaRPr lang="en-US" dirty="0"/>
          </a:p>
        </p:txBody>
      </p:sp>
      <p:pic>
        <p:nvPicPr>
          <p:cNvPr id="2058" name="Picture 10" descr="Virginie SOTM Dec"/>
          <p:cNvPicPr>
            <a:picLocks noChangeAspect="1" noChangeArrowheads="1"/>
          </p:cNvPicPr>
          <p:nvPr/>
        </p:nvPicPr>
        <p:blipFill>
          <a:blip r:embed="rId6" cstate="print"/>
          <a:srcRect l="26667"/>
          <a:stretch>
            <a:fillRect/>
          </a:stretch>
        </p:blipFill>
        <p:spPr bwMode="auto">
          <a:xfrm>
            <a:off x="3352800" y="4343400"/>
            <a:ext cx="1676400" cy="15163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53000" y="487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Virginie</a:t>
            </a:r>
            <a:endParaRPr lang="en-US" dirty="0" smtClean="0"/>
          </a:p>
          <a:p>
            <a:pPr algn="ctr"/>
            <a:r>
              <a:rPr lang="en-US" dirty="0" err="1" smtClean="0"/>
              <a:t>Buggia-Prevot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Eileen Dolan</a:t>
            </a:r>
            <a:endParaRPr lang="en-US" dirty="0"/>
          </a:p>
        </p:txBody>
      </p:sp>
      <p:pic>
        <p:nvPicPr>
          <p:cNvPr id="2060" name="Picture 12" descr="dol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209799"/>
            <a:ext cx="1310705" cy="1752601"/>
          </a:xfrm>
          <a:prstGeom prst="rect">
            <a:avLst/>
          </a:prstGeom>
          <a:noFill/>
        </p:spPr>
      </p:pic>
      <p:pic>
        <p:nvPicPr>
          <p:cNvPr id="2062" name="Picture 14" descr="Unknow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953000"/>
            <a:ext cx="1219200" cy="14192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95400" y="6324600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Joan Cook-Mills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Jelena</a:t>
            </a:r>
            <a:r>
              <a:rPr lang="en-US" dirty="0" smtClean="0"/>
              <a:t> </a:t>
            </a:r>
            <a:r>
              <a:rPr lang="en-US" dirty="0" err="1" smtClean="0"/>
              <a:t>Radulovic</a:t>
            </a:r>
            <a:endParaRPr lang="en-US" dirty="0"/>
          </a:p>
        </p:txBody>
      </p:sp>
      <p:pic>
        <p:nvPicPr>
          <p:cNvPr id="2064" name="Picture 16" descr="JR_Aug_AWIS_Pictu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09800"/>
            <a:ext cx="131318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9" grpId="0"/>
      <p:bldP spid="12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62000"/>
          </a:xfrm>
        </p:spPr>
        <p:txBody>
          <a:bodyPr/>
          <a:lstStyle/>
          <a:p>
            <a:r>
              <a:rPr lang="en-US" b="1" dirty="0" smtClean="0"/>
              <a:t>AWIS Chicago Executive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3837"/>
            <a:ext cx="84201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</a:rPr>
              <a:t>President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chemeClr val="tx1"/>
                </a:solidFill>
              </a:rPr>
              <a:t>Marina </a:t>
            </a:r>
            <a:r>
              <a:rPr lang="en-US" sz="2400" dirty="0" err="1" smtClean="0">
                <a:solidFill>
                  <a:schemeClr val="tx1"/>
                </a:solidFill>
              </a:rPr>
              <a:t>Damiano</a:t>
            </a:r>
            <a:r>
              <a:rPr lang="en-US" sz="2400" dirty="0" smtClean="0">
                <a:solidFill>
                  <a:schemeClr val="tx1"/>
                </a:solidFill>
              </a:rPr>
              <a:t>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</a:rPr>
              <a:t>Immediate Past President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Karen </a:t>
            </a:r>
            <a:r>
              <a:rPr lang="en-US" sz="2400" dirty="0" err="1" smtClean="0">
                <a:solidFill>
                  <a:schemeClr val="tx1"/>
                </a:solidFill>
              </a:rPr>
              <a:t>Chien</a:t>
            </a:r>
            <a:r>
              <a:rPr lang="en-US" sz="2400" dirty="0" smtClean="0">
                <a:solidFill>
                  <a:schemeClr val="tx1"/>
                </a:solidFill>
              </a:rPr>
              <a:t>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</a:rPr>
              <a:t>VP for Finance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Barbara Di Eugenio,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Head </a:t>
            </a:r>
            <a:r>
              <a:rPr lang="en-US" sz="2400" b="1" dirty="0">
                <a:solidFill>
                  <a:schemeClr val="tx1"/>
                </a:solidFill>
              </a:rPr>
              <a:t>Industry </a:t>
            </a:r>
            <a:r>
              <a:rPr lang="en-US" sz="2400" b="1" dirty="0" smtClean="0">
                <a:solidFill>
                  <a:schemeClr val="tx1"/>
                </a:solidFill>
              </a:rPr>
              <a:t>Liaisons </a:t>
            </a:r>
            <a:r>
              <a:rPr lang="en-US" sz="2400" b="1" dirty="0">
                <a:solidFill>
                  <a:schemeClr val="tx1"/>
                </a:solidFill>
              </a:rPr>
              <a:t>Committee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Ana Shulla-Mesi,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VPs for Outreach </a:t>
            </a:r>
            <a:r>
              <a:rPr lang="en-US" sz="2400" dirty="0" smtClean="0">
                <a:solidFill>
                  <a:schemeClr val="tx1"/>
                </a:solidFill>
              </a:rPr>
              <a:t>– Jessica Hoch, PhD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VPs </a:t>
            </a:r>
            <a:r>
              <a:rPr lang="en-US" sz="2400" b="1" dirty="0">
                <a:solidFill>
                  <a:schemeClr val="tx1"/>
                </a:solidFill>
              </a:rPr>
              <a:t>for Communication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</a:rPr>
              <a:t>Rashi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Rangaraj</a:t>
            </a:r>
            <a:r>
              <a:rPr lang="en-US" sz="2400" dirty="0" smtClean="0">
                <a:solidFill>
                  <a:schemeClr val="tx1"/>
                </a:solidFill>
              </a:rPr>
              <a:t>, PhD, Allison </a:t>
            </a:r>
            <a:r>
              <a:rPr lang="en-US" sz="2400" dirty="0" err="1" smtClean="0">
                <a:solidFill>
                  <a:schemeClr val="tx1"/>
                </a:solidFill>
              </a:rPr>
              <a:t>Zajak</a:t>
            </a:r>
            <a:r>
              <a:rPr lang="en-US" sz="2400" dirty="0" smtClean="0">
                <a:solidFill>
                  <a:schemeClr val="tx1"/>
                </a:solidFill>
              </a:rPr>
              <a:t>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VP </a:t>
            </a:r>
            <a:r>
              <a:rPr lang="en-US" sz="2400" b="1" dirty="0">
                <a:solidFill>
                  <a:schemeClr val="tx1"/>
                </a:solidFill>
              </a:rPr>
              <a:t>for Membership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Andrei </a:t>
            </a:r>
            <a:r>
              <a:rPr lang="en-US" sz="2400" dirty="0" err="1" smtClean="0">
                <a:solidFill>
                  <a:schemeClr val="tx1"/>
                </a:solidFill>
              </a:rPr>
              <a:t>Halavaty</a:t>
            </a:r>
            <a:r>
              <a:rPr lang="en-US" sz="2400" dirty="0" smtClean="0">
                <a:solidFill>
                  <a:schemeClr val="tx1"/>
                </a:solidFill>
              </a:rPr>
              <a:t>, PhD, </a:t>
            </a:r>
            <a:r>
              <a:rPr lang="en-US" sz="2400" dirty="0" err="1" smtClean="0">
                <a:solidFill>
                  <a:schemeClr val="tx1"/>
                </a:solidFill>
              </a:rPr>
              <a:t>Aminatou</a:t>
            </a:r>
            <a:r>
              <a:rPr lang="en-US" sz="2400" dirty="0" smtClean="0">
                <a:solidFill>
                  <a:schemeClr val="tx1"/>
                </a:solidFill>
              </a:rPr>
              <a:t> Barry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Newsletter Editor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Karen Watters, PhD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IS_PP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1157</Words>
  <Application>Microsoft Office PowerPoint</Application>
  <PresentationFormat>On-screen Show (4:3)</PresentationFormat>
  <Paragraphs>164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AWIS_PPTemplate-1</vt:lpstr>
      <vt:lpstr>Promoting women in science, technology, mathematics and engineering (STEM) </vt:lpstr>
      <vt:lpstr>STEM Careers</vt:lpstr>
      <vt:lpstr>Why Women are Beneficial in the Scientific Workforce</vt:lpstr>
      <vt:lpstr>Challenges that Women in STEM Face Today</vt:lpstr>
      <vt:lpstr>Association for Women in Science (AWIS) – A Resourceful Solution</vt:lpstr>
      <vt:lpstr>Member Benefits</vt:lpstr>
      <vt:lpstr>AWIS Chicago Chapter</vt:lpstr>
      <vt:lpstr>Honoring our very own Chicagoland scientists</vt:lpstr>
      <vt:lpstr>AWIS Chicago Executive Board</vt:lpstr>
      <vt:lpstr>Science &amp; Self Speaker Series</vt:lpstr>
      <vt:lpstr>Speed Networking </vt:lpstr>
      <vt:lpstr>CPS Science Fair</vt:lpstr>
      <vt:lpstr>GEMS-Girls Empowered by Math and Science</vt:lpstr>
      <vt:lpstr>AWIS National Summit </vt:lpstr>
      <vt:lpstr>AWIS National Summit </vt:lpstr>
      <vt:lpstr>Mentoring Circles Program</vt:lpstr>
      <vt:lpstr>Mentoring Circles Testimonials</vt:lpstr>
      <vt:lpstr>AWIS Chicago Annual Motivator and Innovator Award Dinner</vt:lpstr>
      <vt:lpstr>AWIS Chicago Past and Present Partners</vt:lpstr>
      <vt:lpstr>Join AWIS Chicago!</vt:lpstr>
      <vt:lpstr>Resources</vt:lpstr>
      <vt:lpstr>Questions?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women in science, technology, mathematics and engineering (STEM)</dc:title>
  <dc:creator>Shulla-Mesi, Ana X</dc:creator>
  <cp:lastModifiedBy>Shulla-Mesi, Ana</cp:lastModifiedBy>
  <cp:revision>42</cp:revision>
  <cp:lastPrinted>2011-02-17T20:13:59Z</cp:lastPrinted>
  <dcterms:created xsi:type="dcterms:W3CDTF">2011-02-16T20:31:38Z</dcterms:created>
  <dcterms:modified xsi:type="dcterms:W3CDTF">2017-02-21T21:50:42Z</dcterms:modified>
</cp:coreProperties>
</file>